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4" r:id="rId1"/>
  </p:sldMasterIdLst>
  <p:sldIdLst>
    <p:sldId id="256" r:id="rId2"/>
    <p:sldId id="257" r:id="rId3"/>
    <p:sldId id="260" r:id="rId4"/>
    <p:sldId id="264" r:id="rId5"/>
    <p:sldId id="265" r:id="rId6"/>
    <p:sldId id="263" r:id="rId7"/>
    <p:sldId id="266" r:id="rId8"/>
    <p:sldId id="267" r:id="rId9"/>
    <p:sldId id="268" r:id="rId10"/>
    <p:sldId id="269" r:id="rId11"/>
    <p:sldId id="270" r:id="rId12"/>
    <p:sldId id="271" r:id="rId13"/>
    <p:sldId id="261" r:id="rId14"/>
    <p:sldId id="275" r:id="rId15"/>
    <p:sldId id="273" r:id="rId16"/>
    <p:sldId id="274" r:id="rId17"/>
    <p:sldId id="272" r:id="rId18"/>
    <p:sldId id="262" r:id="rId19"/>
    <p:sldId id="276" r:id="rId20"/>
    <p:sldId id="277" r:id="rId21"/>
    <p:sldId id="278" r:id="rId22"/>
    <p:sldId id="279" r:id="rId23"/>
    <p:sldId id="280" r:id="rId24"/>
    <p:sldId id="282" r:id="rId25"/>
    <p:sldId id="283" r:id="rId26"/>
    <p:sldId id="281" r:id="rId27"/>
    <p:sldId id="28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31"/>
  </p:normalViewPr>
  <p:slideViewPr>
    <p:cSldViewPr snapToGrid="0">
      <p:cViewPr varScale="1">
        <p:scale>
          <a:sx n="90" d="100"/>
          <a:sy n="90" d="100"/>
        </p:scale>
        <p:origin x="232"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D7368D-31D9-8101-473D-CD39E706FD22}"/>
              </a:ext>
              <a:ext uri="{C183D7F6-B498-43B3-948B-1728B52AA6E4}">
                <adec:decorative xmlns:adec="http://schemas.microsoft.com/office/drawing/2017/decorative" val="1"/>
              </a:ext>
            </a:extLst>
          </p:cNvPr>
          <p:cNvSpPr/>
          <p:nvPr/>
        </p:nvSpPr>
        <p:spPr>
          <a:xfrm>
            <a:off x="5796401" y="3378954"/>
            <a:ext cx="6394567" cy="3479046"/>
          </a:xfrm>
          <a:custGeom>
            <a:avLst/>
            <a:gdLst>
              <a:gd name="connsiteX0" fmla="*/ 5171297 w 6394567"/>
              <a:gd name="connsiteY0" fmla="*/ 284 h 3479046"/>
              <a:gd name="connsiteX1" fmla="*/ 6394290 w 6394567"/>
              <a:gd name="connsiteY1" fmla="*/ 430072 h 3479046"/>
              <a:gd name="connsiteX2" fmla="*/ 6394567 w 6394567"/>
              <a:gd name="connsiteY2" fmla="*/ 430316 h 3479046"/>
              <a:gd name="connsiteX3" fmla="*/ 6394567 w 6394567"/>
              <a:gd name="connsiteY3" fmla="*/ 3479046 h 3479046"/>
              <a:gd name="connsiteX4" fmla="*/ 0 w 6394567"/>
              <a:gd name="connsiteY4" fmla="*/ 3479046 h 3479046"/>
              <a:gd name="connsiteX5" fmla="*/ 3916974 w 6394567"/>
              <a:gd name="connsiteY5" fmla="*/ 405504 h 3479046"/>
              <a:gd name="connsiteX6" fmla="*/ 3959456 w 6394567"/>
              <a:gd name="connsiteY6" fmla="*/ 373857 h 3479046"/>
              <a:gd name="connsiteX7" fmla="*/ 5052215 w 6394567"/>
              <a:gd name="connsiteY7" fmla="*/ 1756 h 3479046"/>
              <a:gd name="connsiteX8" fmla="*/ 5171297 w 6394567"/>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94567" h="3479046">
                <a:moveTo>
                  <a:pt x="5171297" y="284"/>
                </a:moveTo>
                <a:cubicBezTo>
                  <a:pt x="5607674" y="7531"/>
                  <a:pt x="6039042" y="153650"/>
                  <a:pt x="6394290" y="430072"/>
                </a:cubicBezTo>
                <a:lnTo>
                  <a:pt x="6394567" y="430316"/>
                </a:lnTo>
                <a:lnTo>
                  <a:pt x="6394567"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39000">
                <a:schemeClr val="bg2"/>
              </a:gs>
              <a:gs pos="100000">
                <a:schemeClr val="accent1">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F32C74-82F4-2A29-889B-EF23CEE6AA4F}"/>
              </a:ext>
            </a:extLst>
          </p:cNvPr>
          <p:cNvSpPr>
            <a:spLocks noGrp="1"/>
          </p:cNvSpPr>
          <p:nvPr>
            <p:ph type="ctrTitle"/>
          </p:nvPr>
        </p:nvSpPr>
        <p:spPr>
          <a:xfrm>
            <a:off x="1066801" y="1122363"/>
            <a:ext cx="6211185" cy="2305246"/>
          </a:xfrm>
        </p:spPr>
        <p:txBody>
          <a:bodyPr anchor="b">
            <a:normAutofit/>
          </a:bodyPr>
          <a:lstStyle>
            <a:lvl1pPr algn="l">
              <a:lnSpc>
                <a:spcPct val="100000"/>
              </a:lnSpc>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4ACADD6-278F-604C-8A38-BBBAFC6754E8}"/>
              </a:ext>
            </a:extLst>
          </p:cNvPr>
          <p:cNvSpPr>
            <a:spLocks noGrp="1"/>
          </p:cNvSpPr>
          <p:nvPr>
            <p:ph type="subTitle" idx="1"/>
          </p:nvPr>
        </p:nvSpPr>
        <p:spPr>
          <a:xfrm>
            <a:off x="1066802" y="3549048"/>
            <a:ext cx="5029198" cy="1956278"/>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C43946B-3F5A-C916-B62B-8D5938EA8285}"/>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5" name="Footer Placeholder 4">
            <a:extLst>
              <a:ext uri="{FF2B5EF4-FFF2-40B4-BE49-F238E27FC236}">
                <a16:creationId xmlns:a16="http://schemas.microsoft.com/office/drawing/2014/main" id="{5986539F-2DB8-FCDA-C884-9C3CD29B8C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AA7B3-5D3B-D493-8F6F-1FEBB8576D62}"/>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4014634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0D2E-0561-F284-F89A-AAE3CD09AC24}"/>
              </a:ext>
            </a:extLst>
          </p:cNvPr>
          <p:cNvSpPr>
            <a:spLocks noGrp="1"/>
          </p:cNvSpPr>
          <p:nvPr>
            <p:ph type="title"/>
          </p:nvPr>
        </p:nvSpPr>
        <p:spPr>
          <a:xfrm>
            <a:off x="1066800" y="936841"/>
            <a:ext cx="10239338" cy="95366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57C4C-16EC-2477-6332-830F53011D33}"/>
              </a:ext>
            </a:extLst>
          </p:cNvPr>
          <p:cNvSpPr>
            <a:spLocks noGrp="1"/>
          </p:cNvSpPr>
          <p:nvPr>
            <p:ph type="body" orient="vert" idx="1"/>
          </p:nvPr>
        </p:nvSpPr>
        <p:spPr>
          <a:xfrm>
            <a:off x="1069848" y="2139696"/>
            <a:ext cx="10239338" cy="3677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940D3-6996-1C08-F1AF-87C354657912}"/>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5" name="Footer Placeholder 4">
            <a:extLst>
              <a:ext uri="{FF2B5EF4-FFF2-40B4-BE49-F238E27FC236}">
                <a16:creationId xmlns:a16="http://schemas.microsoft.com/office/drawing/2014/main" id="{4C3676C3-588F-B636-8CE0-AA2CBFBCE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EF8A9-EB1E-B344-A4B8-B58D0633630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419447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EF3A28-33E4-2796-AE7A-1234569F5CE0}"/>
              </a:ext>
            </a:extLst>
          </p:cNvPr>
          <p:cNvSpPr>
            <a:spLocks noGrp="1"/>
          </p:cNvSpPr>
          <p:nvPr>
            <p:ph type="title" orient="vert"/>
          </p:nvPr>
        </p:nvSpPr>
        <p:spPr>
          <a:xfrm>
            <a:off x="8844950" y="1081177"/>
            <a:ext cx="2508849" cy="463382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D185FC-2BBB-E997-A5CD-F2C6CF6B7C68}"/>
              </a:ext>
            </a:extLst>
          </p:cNvPr>
          <p:cNvSpPr>
            <a:spLocks noGrp="1"/>
          </p:cNvSpPr>
          <p:nvPr>
            <p:ph type="body" orient="vert" idx="1"/>
          </p:nvPr>
        </p:nvSpPr>
        <p:spPr>
          <a:xfrm>
            <a:off x="1066800" y="1081177"/>
            <a:ext cx="7505700" cy="4633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E314B3C-96CD-071C-C2AD-2C7E04F819C0}"/>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5" name="Footer Placeholder 4">
            <a:extLst>
              <a:ext uri="{FF2B5EF4-FFF2-40B4-BE49-F238E27FC236}">
                <a16:creationId xmlns:a16="http://schemas.microsoft.com/office/drawing/2014/main" id="{F5AA2B04-F5E0-C5A3-C77D-6AE9A9E91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155BC2-C712-C4A4-50EC-E10D88344310}"/>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07448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A4769-9A55-AF9B-4CE4-DFA07E711CF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E45D9E-DBB4-B890-88D5-B4C03599E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AE15260-1C0B-A965-3114-D7C40D18BDF4}"/>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5" name="Footer Placeholder 4">
            <a:extLst>
              <a:ext uri="{FF2B5EF4-FFF2-40B4-BE49-F238E27FC236}">
                <a16:creationId xmlns:a16="http://schemas.microsoft.com/office/drawing/2014/main" id="{19AAF4D1-0334-3F24-69B4-06C7BD742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BA76D-3B8B-429D-9B32-54D6A6297C0A}"/>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64526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8D9C414-4A2F-78AF-ED60-6130D4C563B3}"/>
              </a:ext>
            </a:extLst>
          </p:cNvPr>
          <p:cNvSpPr/>
          <p:nvPr/>
        </p:nvSpPr>
        <p:spPr>
          <a:xfrm>
            <a:off x="6284115" y="3378954"/>
            <a:ext cx="5907885" cy="3479046"/>
          </a:xfrm>
          <a:custGeom>
            <a:avLst/>
            <a:gdLst>
              <a:gd name="connsiteX0" fmla="*/ 5171297 w 5907885"/>
              <a:gd name="connsiteY0" fmla="*/ 284 h 3479046"/>
              <a:gd name="connsiteX1" fmla="*/ 5813217 w 5907885"/>
              <a:gd name="connsiteY1" fmla="*/ 114238 h 3479046"/>
              <a:gd name="connsiteX2" fmla="*/ 5907885 w 5907885"/>
              <a:gd name="connsiteY2" fmla="*/ 151524 h 3479046"/>
              <a:gd name="connsiteX3" fmla="*/ 5907885 w 5907885"/>
              <a:gd name="connsiteY3" fmla="*/ 3479046 h 3479046"/>
              <a:gd name="connsiteX4" fmla="*/ 0 w 5907885"/>
              <a:gd name="connsiteY4" fmla="*/ 3479046 h 3479046"/>
              <a:gd name="connsiteX5" fmla="*/ 3916974 w 5907885"/>
              <a:gd name="connsiteY5" fmla="*/ 405504 h 3479046"/>
              <a:gd name="connsiteX6" fmla="*/ 3959456 w 5907885"/>
              <a:gd name="connsiteY6" fmla="*/ 373857 h 3479046"/>
              <a:gd name="connsiteX7" fmla="*/ 5052215 w 5907885"/>
              <a:gd name="connsiteY7" fmla="*/ 1756 h 3479046"/>
              <a:gd name="connsiteX8" fmla="*/ 5171297 w 5907885"/>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7885" h="3479046">
                <a:moveTo>
                  <a:pt x="5171297" y="284"/>
                </a:moveTo>
                <a:cubicBezTo>
                  <a:pt x="5389485" y="3908"/>
                  <a:pt x="5606422" y="42249"/>
                  <a:pt x="5813217" y="114238"/>
                </a:cubicBezTo>
                <a:lnTo>
                  <a:pt x="5907885" y="151524"/>
                </a:lnTo>
                <a:lnTo>
                  <a:pt x="5907885"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23000">
                <a:schemeClr val="bg2"/>
              </a:gs>
              <a:gs pos="100000">
                <a:schemeClr val="accent1">
                  <a:lumMod val="60000"/>
                  <a:lumOff val="4000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13410AE4-7FC7-589E-B6D3-0DA7B5FC5CE3}"/>
              </a:ext>
            </a:extLst>
          </p:cNvPr>
          <p:cNvSpPr/>
          <p:nvPr/>
        </p:nvSpPr>
        <p:spPr>
          <a:xfrm flipH="1" flipV="1">
            <a:off x="0" y="0"/>
            <a:ext cx="2923855" cy="1479128"/>
          </a:xfrm>
          <a:custGeom>
            <a:avLst/>
            <a:gdLst>
              <a:gd name="connsiteX0" fmla="*/ 2923855 w 2923855"/>
              <a:gd name="connsiteY0" fmla="*/ 1479128 h 1479128"/>
              <a:gd name="connsiteX1" fmla="*/ 0 w 2923855"/>
              <a:gd name="connsiteY1" fmla="*/ 1479128 h 1479128"/>
              <a:gd name="connsiteX2" fmla="*/ 1368245 w 2923855"/>
              <a:gd name="connsiteY2" fmla="*/ 405504 h 1479128"/>
              <a:gd name="connsiteX3" fmla="*/ 1410727 w 2923855"/>
              <a:gd name="connsiteY3" fmla="*/ 373857 h 1479128"/>
              <a:gd name="connsiteX4" fmla="*/ 2503486 w 2923855"/>
              <a:gd name="connsiteY4" fmla="*/ 1756 h 1479128"/>
              <a:gd name="connsiteX5" fmla="*/ 2622568 w 2923855"/>
              <a:gd name="connsiteY5" fmla="*/ 284 h 1479128"/>
              <a:gd name="connsiteX6" fmla="*/ 2785835 w 2923855"/>
              <a:gd name="connsiteY6" fmla="*/ 9494 h 1479128"/>
              <a:gd name="connsiteX7" fmla="*/ 2923855 w 2923855"/>
              <a:gd name="connsiteY7" fmla="*/ 28352 h 147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3855" h="1479128">
                <a:moveTo>
                  <a:pt x="2923855" y="1479128"/>
                </a:moveTo>
                <a:lnTo>
                  <a:pt x="0" y="1479128"/>
                </a:lnTo>
                <a:lnTo>
                  <a:pt x="1368245" y="405504"/>
                </a:lnTo>
                <a:lnTo>
                  <a:pt x="1410727" y="373857"/>
                </a:lnTo>
                <a:cubicBezTo>
                  <a:pt x="1742357" y="139664"/>
                  <a:pt x="2122368" y="17528"/>
                  <a:pt x="2503486" y="1756"/>
                </a:cubicBezTo>
                <a:cubicBezTo>
                  <a:pt x="2543187" y="114"/>
                  <a:pt x="2582898" y="-375"/>
                  <a:pt x="2622568" y="284"/>
                </a:cubicBezTo>
                <a:cubicBezTo>
                  <a:pt x="2677115" y="1190"/>
                  <a:pt x="2731584" y="4266"/>
                  <a:pt x="2785835" y="9494"/>
                </a:cubicBezTo>
                <a:lnTo>
                  <a:pt x="2923855" y="28352"/>
                </a:lnTo>
                <a:close/>
              </a:path>
            </a:pathLst>
          </a:custGeom>
          <a:gradFill>
            <a:gsLst>
              <a:gs pos="33000">
                <a:schemeClr val="bg2"/>
              </a:gs>
              <a:gs pos="100000">
                <a:schemeClr val="accent1">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381CBD-08D9-3C9A-7620-24F2D6404893}"/>
              </a:ext>
            </a:extLst>
          </p:cNvPr>
          <p:cNvSpPr>
            <a:spLocks noGrp="1"/>
          </p:cNvSpPr>
          <p:nvPr>
            <p:ph type="title"/>
          </p:nvPr>
        </p:nvSpPr>
        <p:spPr>
          <a:xfrm>
            <a:off x="1066800" y="1709738"/>
            <a:ext cx="6455434" cy="29812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D5AE2B-1716-CEEC-73F8-E81F59192562}"/>
              </a:ext>
            </a:extLst>
          </p:cNvPr>
          <p:cNvSpPr>
            <a:spLocks noGrp="1"/>
          </p:cNvSpPr>
          <p:nvPr>
            <p:ph type="body" idx="1"/>
          </p:nvPr>
        </p:nvSpPr>
        <p:spPr>
          <a:xfrm>
            <a:off x="1066800" y="4759252"/>
            <a:ext cx="5397260" cy="955748"/>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F3052-6EE8-979F-04FB-1B8DF81F29B9}"/>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5" name="Footer Placeholder 4">
            <a:extLst>
              <a:ext uri="{FF2B5EF4-FFF2-40B4-BE49-F238E27FC236}">
                <a16:creationId xmlns:a16="http://schemas.microsoft.com/office/drawing/2014/main" id="{7D986285-161A-6869-27C2-0A159C234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ED64F-5DAB-238D-C34A-1DCCB12221D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46351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84D0-7460-7B08-F1EE-96EABE40212A}"/>
              </a:ext>
            </a:extLst>
          </p:cNvPr>
          <p:cNvSpPr>
            <a:spLocks noGrp="1"/>
          </p:cNvSpPr>
          <p:nvPr>
            <p:ph type="title"/>
          </p:nvPr>
        </p:nvSpPr>
        <p:spPr>
          <a:xfrm>
            <a:off x="1066799" y="936841"/>
            <a:ext cx="10092477" cy="95366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80B7F9-8ECB-7079-A11E-51D3903E2B1A}"/>
              </a:ext>
            </a:extLst>
          </p:cNvPr>
          <p:cNvSpPr>
            <a:spLocks noGrp="1"/>
          </p:cNvSpPr>
          <p:nvPr>
            <p:ph sz="half" idx="1"/>
          </p:nvPr>
        </p:nvSpPr>
        <p:spPr>
          <a:xfrm>
            <a:off x="1066800"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4E97161-CAF5-CA48-D814-7ACD43AB99E1}"/>
              </a:ext>
            </a:extLst>
          </p:cNvPr>
          <p:cNvSpPr>
            <a:spLocks noGrp="1"/>
          </p:cNvSpPr>
          <p:nvPr>
            <p:ph sz="half" idx="2"/>
          </p:nvPr>
        </p:nvSpPr>
        <p:spPr>
          <a:xfrm>
            <a:off x="6349795"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23BD680-4E7A-5155-3CAE-6BD44EE8BA83}"/>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6" name="Footer Placeholder 5">
            <a:extLst>
              <a:ext uri="{FF2B5EF4-FFF2-40B4-BE49-F238E27FC236}">
                <a16:creationId xmlns:a16="http://schemas.microsoft.com/office/drawing/2014/main" id="{4F6A152D-EFF2-B3AA-3F25-14E1136734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BD6032-FD7A-BFFD-9BE5-48EDBEFBD147}"/>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150053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7F4D-4855-340E-03F3-4860885EC671}"/>
              </a:ext>
            </a:extLst>
          </p:cNvPr>
          <p:cNvSpPr>
            <a:spLocks noGrp="1"/>
          </p:cNvSpPr>
          <p:nvPr>
            <p:ph type="title"/>
          </p:nvPr>
        </p:nvSpPr>
        <p:spPr>
          <a:xfrm>
            <a:off x="1066800" y="963283"/>
            <a:ext cx="10096500" cy="91600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3CEB472-7426-C288-B5F6-0A1232DCED65}"/>
              </a:ext>
            </a:extLst>
          </p:cNvPr>
          <p:cNvSpPr>
            <a:spLocks noGrp="1"/>
          </p:cNvSpPr>
          <p:nvPr>
            <p:ph type="body" idx="1"/>
          </p:nvPr>
        </p:nvSpPr>
        <p:spPr>
          <a:xfrm>
            <a:off x="1066801" y="1879287"/>
            <a:ext cx="4739628"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194F9C-B6FA-97C3-F618-0CF956CB53B2}"/>
              </a:ext>
            </a:extLst>
          </p:cNvPr>
          <p:cNvSpPr>
            <a:spLocks noGrp="1"/>
          </p:cNvSpPr>
          <p:nvPr>
            <p:ph sz="half" idx="2"/>
          </p:nvPr>
        </p:nvSpPr>
        <p:spPr>
          <a:xfrm>
            <a:off x="1066801" y="2505075"/>
            <a:ext cx="4739628"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5665C-7910-AFA2-350F-42C06ED5AF47}"/>
              </a:ext>
            </a:extLst>
          </p:cNvPr>
          <p:cNvSpPr>
            <a:spLocks noGrp="1"/>
          </p:cNvSpPr>
          <p:nvPr>
            <p:ph type="body" sz="quarter" idx="3"/>
          </p:nvPr>
        </p:nvSpPr>
        <p:spPr>
          <a:xfrm>
            <a:off x="6400330" y="1879287"/>
            <a:ext cx="4762970"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71352E-1DE0-F0CD-6F81-1D8FF59C2B0D}"/>
              </a:ext>
            </a:extLst>
          </p:cNvPr>
          <p:cNvSpPr>
            <a:spLocks noGrp="1"/>
          </p:cNvSpPr>
          <p:nvPr>
            <p:ph sz="quarter" idx="4"/>
          </p:nvPr>
        </p:nvSpPr>
        <p:spPr>
          <a:xfrm>
            <a:off x="6400330" y="2505075"/>
            <a:ext cx="4762970"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38F7E4-7D9E-4736-3269-4F0C46996125}"/>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8" name="Footer Placeholder 7">
            <a:extLst>
              <a:ext uri="{FF2B5EF4-FFF2-40B4-BE49-F238E27FC236}">
                <a16:creationId xmlns:a16="http://schemas.microsoft.com/office/drawing/2014/main" id="{218386CF-9A84-8D2A-BC47-C951DD994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80844D-FE1F-49E7-3BBD-527FB72ECD1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99886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691C-93A5-1364-00A9-A470C289F365}"/>
              </a:ext>
            </a:extLst>
          </p:cNvPr>
          <p:cNvSpPr>
            <a:spLocks noGrp="1"/>
          </p:cNvSpPr>
          <p:nvPr>
            <p:ph type="title"/>
          </p:nvPr>
        </p:nvSpPr>
        <p:spPr>
          <a:xfrm>
            <a:off x="1066800" y="1357223"/>
            <a:ext cx="8886884" cy="1043078"/>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6E055BD-4154-B9D1-0B5B-B1E3A06B6B31}"/>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4" name="Footer Placeholder 3">
            <a:extLst>
              <a:ext uri="{FF2B5EF4-FFF2-40B4-BE49-F238E27FC236}">
                <a16:creationId xmlns:a16="http://schemas.microsoft.com/office/drawing/2014/main" id="{0C2A9E4A-03D1-7A8B-233D-014A3248F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CEFC4-D276-DF45-F395-F5BD2EA70114}"/>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144329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2C0AD-76F4-FCE4-2717-0A9AA4351B6D}"/>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3" name="Footer Placeholder 2">
            <a:extLst>
              <a:ext uri="{FF2B5EF4-FFF2-40B4-BE49-F238E27FC236}">
                <a16:creationId xmlns:a16="http://schemas.microsoft.com/office/drawing/2014/main" id="{BE83BB66-3F41-7F1D-5108-B3F679A88E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AA6DA0-07AE-4BE4-B82F-7936D0E3E37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740573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FB75-C953-0BD0-4E2E-717767426228}"/>
              </a:ext>
            </a:extLst>
          </p:cNvPr>
          <p:cNvSpPr>
            <a:spLocks noGrp="1"/>
          </p:cNvSpPr>
          <p:nvPr>
            <p:ph type="title"/>
          </p:nvPr>
        </p:nvSpPr>
        <p:spPr>
          <a:xfrm>
            <a:off x="1066800" y="770626"/>
            <a:ext cx="3705225" cy="1286774"/>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8E1AA52-60F3-40F2-673B-5848F4253FF0}"/>
              </a:ext>
            </a:extLst>
          </p:cNvPr>
          <p:cNvSpPr>
            <a:spLocks noGrp="1"/>
          </p:cNvSpPr>
          <p:nvPr>
            <p:ph idx="1"/>
          </p:nvPr>
        </p:nvSpPr>
        <p:spPr>
          <a:xfrm>
            <a:off x="5183188" y="1075426"/>
            <a:ext cx="5980112" cy="47683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0167E8-C561-5A72-AED3-442F66DDEE31}"/>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DBFED3-7CB3-1B8B-9504-13A121CAD015}"/>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6" name="Footer Placeholder 5">
            <a:extLst>
              <a:ext uri="{FF2B5EF4-FFF2-40B4-BE49-F238E27FC236}">
                <a16:creationId xmlns:a16="http://schemas.microsoft.com/office/drawing/2014/main" id="{152456C9-19A0-4441-B1AF-B7AFBF642F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898EA-84CC-411C-0012-D314953696B9}"/>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5384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C1E10-1458-2553-05B4-313F7E26D210}"/>
              </a:ext>
            </a:extLst>
          </p:cNvPr>
          <p:cNvSpPr>
            <a:spLocks noGrp="1"/>
          </p:cNvSpPr>
          <p:nvPr>
            <p:ph type="title"/>
          </p:nvPr>
        </p:nvSpPr>
        <p:spPr>
          <a:xfrm>
            <a:off x="1066800" y="782128"/>
            <a:ext cx="3705225" cy="1275272"/>
          </a:xfrm>
        </p:spPr>
        <p:txBody>
          <a:bodyPr anchor="b">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3C0F677-F177-6DED-1920-685B9D9FF254}"/>
              </a:ext>
            </a:extLst>
          </p:cNvPr>
          <p:cNvSpPr>
            <a:spLocks noGrp="1"/>
          </p:cNvSpPr>
          <p:nvPr>
            <p:ph type="pic" idx="1"/>
          </p:nvPr>
        </p:nvSpPr>
        <p:spPr>
          <a:xfrm>
            <a:off x="5183188" y="1143000"/>
            <a:ext cx="5980112"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C4D1CB1-2109-480E-8904-4077C94D6E7D}"/>
              </a:ext>
            </a:extLst>
          </p:cNvPr>
          <p:cNvSpPr>
            <a:spLocks noGrp="1"/>
          </p:cNvSpPr>
          <p:nvPr>
            <p:ph type="body" sz="half" idx="2"/>
          </p:nvPr>
        </p:nvSpPr>
        <p:spPr>
          <a:xfrm>
            <a:off x="1066800" y="2057400"/>
            <a:ext cx="3705225" cy="3657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0DB38-7CB9-2140-BC21-6D2E7DD0B6B5}"/>
              </a:ext>
            </a:extLst>
          </p:cNvPr>
          <p:cNvSpPr>
            <a:spLocks noGrp="1"/>
          </p:cNvSpPr>
          <p:nvPr>
            <p:ph type="dt" sz="half" idx="10"/>
          </p:nvPr>
        </p:nvSpPr>
        <p:spPr/>
        <p:txBody>
          <a:bodyPr/>
          <a:lstStyle/>
          <a:p>
            <a:fld id="{1E351CED-465B-40B5-ADCE-957C918F227B}" type="datetimeFigureOut">
              <a:rPr lang="en-US" smtClean="0"/>
              <a:t>1/17/25</a:t>
            </a:fld>
            <a:endParaRPr lang="en-US"/>
          </a:p>
        </p:txBody>
      </p:sp>
      <p:sp>
        <p:nvSpPr>
          <p:cNvPr id="6" name="Footer Placeholder 5">
            <a:extLst>
              <a:ext uri="{FF2B5EF4-FFF2-40B4-BE49-F238E27FC236}">
                <a16:creationId xmlns:a16="http://schemas.microsoft.com/office/drawing/2014/main" id="{C7B448AD-3B1D-4B5E-CAB9-BB5FD2CDEB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EF53D-CF5A-87A2-E973-3B8CCDEBAA2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277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1F4A25-A386-9574-775C-E5E5F9FC352A}"/>
              </a:ext>
            </a:extLst>
          </p:cNvPr>
          <p:cNvSpPr>
            <a:spLocks noGrp="1"/>
          </p:cNvSpPr>
          <p:nvPr>
            <p:ph type="title"/>
          </p:nvPr>
        </p:nvSpPr>
        <p:spPr>
          <a:xfrm>
            <a:off x="1066800" y="936841"/>
            <a:ext cx="8886884" cy="95366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4F7885F-2B7B-74DB-9996-E0ACEBC9DB25}"/>
              </a:ext>
            </a:extLst>
          </p:cNvPr>
          <p:cNvSpPr>
            <a:spLocks noGrp="1"/>
          </p:cNvSpPr>
          <p:nvPr>
            <p:ph type="body" idx="1"/>
          </p:nvPr>
        </p:nvSpPr>
        <p:spPr>
          <a:xfrm>
            <a:off x="1069848" y="2139696"/>
            <a:ext cx="8883836" cy="3677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804F519-BA47-2B81-CC1C-7E1F119EC69E}"/>
              </a:ext>
            </a:extLst>
          </p:cNvPr>
          <p:cNvSpPr>
            <a:spLocks noGrp="1"/>
          </p:cNvSpPr>
          <p:nvPr>
            <p:ph type="dt" sz="half" idx="2"/>
          </p:nvPr>
        </p:nvSpPr>
        <p:spPr>
          <a:xfrm rot="5400000">
            <a:off x="10477379" y="4629744"/>
            <a:ext cx="2653508" cy="365125"/>
          </a:xfrm>
          <a:prstGeom prst="rect">
            <a:avLst/>
          </a:prstGeom>
        </p:spPr>
        <p:txBody>
          <a:bodyPr vert="horz" lIns="91440" tIns="45720" rIns="91440" bIns="45720" rtlCol="0" anchor="ctr"/>
          <a:lstStyle>
            <a:lvl1pPr algn="r">
              <a:defRPr sz="900">
                <a:solidFill>
                  <a:schemeClr val="tx1"/>
                </a:solidFill>
              </a:defRPr>
            </a:lvl1pPr>
          </a:lstStyle>
          <a:p>
            <a:fld id="{1E351CED-465B-40B5-ADCE-957C918F227B}" type="datetimeFigureOut">
              <a:rPr lang="en-US" smtClean="0"/>
              <a:t>1/17/25</a:t>
            </a:fld>
            <a:endParaRPr lang="en-US"/>
          </a:p>
        </p:txBody>
      </p:sp>
      <p:sp>
        <p:nvSpPr>
          <p:cNvPr id="5" name="Footer Placeholder 4">
            <a:extLst>
              <a:ext uri="{FF2B5EF4-FFF2-40B4-BE49-F238E27FC236}">
                <a16:creationId xmlns:a16="http://schemas.microsoft.com/office/drawing/2014/main" id="{BE952D7B-C352-1630-4C3D-7D5983C04D4A}"/>
              </a:ext>
            </a:extLst>
          </p:cNvPr>
          <p:cNvSpPr>
            <a:spLocks noGrp="1"/>
          </p:cNvSpPr>
          <p:nvPr>
            <p:ph type="ftr" sz="quarter" idx="3"/>
          </p:nvPr>
        </p:nvSpPr>
        <p:spPr>
          <a:xfrm>
            <a:off x="8610602" y="6318446"/>
            <a:ext cx="2743198" cy="365125"/>
          </a:xfrm>
          <a:prstGeom prst="rect">
            <a:avLst/>
          </a:prstGeom>
        </p:spPr>
        <p:txBody>
          <a:bodyPr vert="horz" lIns="91440" tIns="45720" rIns="91440" bIns="45720" rtlCol="0" anchor="ctr"/>
          <a:lstStyle>
            <a:lvl1pPr algn="r">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F96E04F0-DF9B-480B-CC46-BAE7A81FB7E6}"/>
              </a:ext>
            </a:extLst>
          </p:cNvPr>
          <p:cNvSpPr>
            <a:spLocks noGrp="1"/>
          </p:cNvSpPr>
          <p:nvPr>
            <p:ph type="sldNum" sz="quarter" idx="4"/>
          </p:nvPr>
        </p:nvSpPr>
        <p:spPr>
          <a:xfrm>
            <a:off x="11353800" y="6318446"/>
            <a:ext cx="615696" cy="365125"/>
          </a:xfrm>
          <a:prstGeom prst="rect">
            <a:avLst/>
          </a:prstGeom>
        </p:spPr>
        <p:txBody>
          <a:bodyPr vert="horz" lIns="91440" tIns="45720" rIns="91440" bIns="45720" rtlCol="0" anchor="ctr"/>
          <a:lstStyle>
            <a:lvl1pPr algn="r">
              <a:defRPr sz="1600" b="1">
                <a:solidFill>
                  <a:schemeClr val="tx1"/>
                </a:solidFill>
              </a:defRPr>
            </a:lvl1pPr>
          </a:lstStyle>
          <a:p>
            <a:fld id="{5A33CB2A-1702-4C1D-9CC4-8D472D39F19E}" type="slidenum">
              <a:rPr lang="en-US" smtClean="0"/>
              <a:t>‹#›</a:t>
            </a:fld>
            <a:endParaRPr lang="en-US"/>
          </a:p>
        </p:txBody>
      </p:sp>
    </p:spTree>
    <p:extLst>
      <p:ext uri="{BB962C8B-B14F-4D97-AF65-F5344CB8AC3E}">
        <p14:creationId xmlns:p14="http://schemas.microsoft.com/office/powerpoint/2010/main" val="3284154612"/>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43" r:id="rId6"/>
    <p:sldLayoutId id="2147483838" r:id="rId7"/>
    <p:sldLayoutId id="2147483839" r:id="rId8"/>
    <p:sldLayoutId id="2147483840" r:id="rId9"/>
    <p:sldLayoutId id="2147483842" r:id="rId10"/>
    <p:sldLayoutId id="2147483841" r:id="rId1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4F049F8-87E1-403E-2A50-2F4544BF8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vy 3D art">
            <a:extLst>
              <a:ext uri="{FF2B5EF4-FFF2-40B4-BE49-F238E27FC236}">
                <a16:creationId xmlns:a16="http://schemas.microsoft.com/office/drawing/2014/main" id="{17973FD6-3638-E732-475C-1C8A5D0F1AA0}"/>
              </a:ext>
            </a:extLst>
          </p:cNvPr>
          <p:cNvPicPr>
            <a:picLocks noChangeAspect="1"/>
          </p:cNvPicPr>
          <p:nvPr/>
        </p:nvPicPr>
        <p:blipFill>
          <a:blip r:embed="rId2"/>
          <a:srcRect t="20450" b="6969"/>
          <a:stretch/>
        </p:blipFill>
        <p:spPr>
          <a:xfrm>
            <a:off x="20" y="10"/>
            <a:ext cx="12191979" cy="6857989"/>
          </a:xfrm>
          <a:prstGeom prst="rect">
            <a:avLst/>
          </a:prstGeom>
        </p:spPr>
      </p:pic>
      <p:sp>
        <p:nvSpPr>
          <p:cNvPr id="11" name="Freeform: Shape 10">
            <a:extLst>
              <a:ext uri="{FF2B5EF4-FFF2-40B4-BE49-F238E27FC236}">
                <a16:creationId xmlns:a16="http://schemas.microsoft.com/office/drawing/2014/main" id="{DD29B6E1-6E86-A1A0-2491-E5B84B3AA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H="1">
            <a:off x="1035555" y="1445436"/>
            <a:ext cx="11191887" cy="5509960"/>
          </a:xfrm>
          <a:custGeom>
            <a:avLst/>
            <a:gdLst>
              <a:gd name="connsiteX0" fmla="*/ 75794 w 11191887"/>
              <a:gd name="connsiteY0" fmla="*/ 5509960 h 5509960"/>
              <a:gd name="connsiteX1" fmla="*/ 11191887 w 11191887"/>
              <a:gd name="connsiteY1" fmla="*/ 5315928 h 5509960"/>
              <a:gd name="connsiteX2" fmla="*/ 5163097 w 11191887"/>
              <a:gd name="connsiteY2" fmla="*/ 753031 h 5509960"/>
              <a:gd name="connsiteX3" fmla="*/ 5078820 w 11191887"/>
              <a:gd name="connsiteY3" fmla="*/ 692507 h 5509960"/>
              <a:gd name="connsiteX4" fmla="*/ 2926071 w 11191887"/>
              <a:gd name="connsiteY4" fmla="*/ 1150 h 5509960"/>
              <a:gd name="connsiteX5" fmla="*/ 2692814 w 11191887"/>
              <a:gd name="connsiteY5" fmla="*/ 2336 h 5509960"/>
              <a:gd name="connsiteX6" fmla="*/ 95718 w 11191887"/>
              <a:gd name="connsiteY6" fmla="*/ 1073885 h 5509960"/>
              <a:gd name="connsiteX7" fmla="*/ 0 w 11191887"/>
              <a:gd name="connsiteY7" fmla="*/ 1167726 h 5509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91887" h="5509960">
                <a:moveTo>
                  <a:pt x="75794" y="5509960"/>
                </a:moveTo>
                <a:lnTo>
                  <a:pt x="11191887" y="5315928"/>
                </a:lnTo>
                <a:lnTo>
                  <a:pt x="5163097" y="753031"/>
                </a:lnTo>
                <a:lnTo>
                  <a:pt x="5078820" y="692507"/>
                </a:lnTo>
                <a:cubicBezTo>
                  <a:pt x="4421358" y="245206"/>
                  <a:pt x="3672983" y="19009"/>
                  <a:pt x="2926071" y="1150"/>
                </a:cubicBezTo>
                <a:cubicBezTo>
                  <a:pt x="2848268" y="-711"/>
                  <a:pt x="2770480" y="-310"/>
                  <a:pt x="2692814" y="2336"/>
                </a:cubicBezTo>
                <a:cubicBezTo>
                  <a:pt x="1746244" y="34591"/>
                  <a:pt x="817542" y="400481"/>
                  <a:pt x="95718" y="1073885"/>
                </a:cubicBezTo>
                <a:lnTo>
                  <a:pt x="0" y="1167726"/>
                </a:lnTo>
                <a:close/>
              </a:path>
            </a:pathLst>
          </a:custGeom>
          <a:gradFill>
            <a:gsLst>
              <a:gs pos="23000">
                <a:schemeClr val="bg2">
                  <a:alpha val="68000"/>
                </a:schemeClr>
              </a:gs>
              <a:gs pos="100000">
                <a:schemeClr val="accent1">
                  <a:lumMod val="60000"/>
                  <a:lumOff val="40000"/>
                  <a:alpha val="78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B9B21DA-072D-B647-86B9-F227B514E7E8}"/>
              </a:ext>
            </a:extLst>
          </p:cNvPr>
          <p:cNvSpPr>
            <a:spLocks noGrp="1"/>
          </p:cNvSpPr>
          <p:nvPr>
            <p:ph type="ctrTitle"/>
          </p:nvPr>
        </p:nvSpPr>
        <p:spPr>
          <a:xfrm>
            <a:off x="4943475" y="3092651"/>
            <a:ext cx="6368261" cy="2142559"/>
          </a:xfrm>
        </p:spPr>
        <p:txBody>
          <a:bodyPr>
            <a:normAutofit/>
          </a:bodyPr>
          <a:lstStyle/>
          <a:p>
            <a:pPr algn="r"/>
            <a:r>
              <a:rPr lang="en-US" sz="5400" dirty="0">
                <a:latin typeface="Times New Roman" panose="02020603050405020304" pitchFamily="18" charset="0"/>
                <a:cs typeface="Times New Roman" panose="02020603050405020304" pitchFamily="18" charset="0"/>
              </a:rPr>
              <a:t>Let’s Get Organized!</a:t>
            </a:r>
          </a:p>
        </p:txBody>
      </p:sp>
      <p:sp>
        <p:nvSpPr>
          <p:cNvPr id="3" name="Subtitle 2">
            <a:extLst>
              <a:ext uri="{FF2B5EF4-FFF2-40B4-BE49-F238E27FC236}">
                <a16:creationId xmlns:a16="http://schemas.microsoft.com/office/drawing/2014/main" id="{2F324AD3-D88E-DEB4-135E-AC98AA415280}"/>
              </a:ext>
            </a:extLst>
          </p:cNvPr>
          <p:cNvSpPr>
            <a:spLocks noGrp="1"/>
          </p:cNvSpPr>
          <p:nvPr>
            <p:ph type="subTitle" idx="1"/>
          </p:nvPr>
        </p:nvSpPr>
        <p:spPr>
          <a:xfrm>
            <a:off x="3149600" y="5409639"/>
            <a:ext cx="8940800" cy="908807"/>
          </a:xfrm>
        </p:spPr>
        <p:txBody>
          <a:bodyPr>
            <a:noAutofit/>
          </a:bodyPr>
          <a:lstStyle/>
          <a:p>
            <a:pPr algn="r"/>
            <a:r>
              <a:rPr lang="en-US" sz="2800" dirty="0">
                <a:latin typeface="Times New Roman" panose="02020603050405020304" pitchFamily="18" charset="0"/>
                <a:cs typeface="Times New Roman" panose="02020603050405020304" pitchFamily="18" charset="0"/>
              </a:rPr>
              <a:t>Byron Jackson, Senior Pastor | Jalen Oliver, Executive Pastor</a:t>
            </a:r>
          </a:p>
        </p:txBody>
      </p:sp>
      <p:pic>
        <p:nvPicPr>
          <p:cNvPr id="7" name="Picture 6" descr="A red circle with white text&#10;&#10;AI-generated content may be incorrect.">
            <a:extLst>
              <a:ext uri="{FF2B5EF4-FFF2-40B4-BE49-F238E27FC236}">
                <a16:creationId xmlns:a16="http://schemas.microsoft.com/office/drawing/2014/main" id="{DAE2AFE3-BB10-CA84-505F-BDBE211C6ECF}"/>
              </a:ext>
            </a:extLst>
          </p:cNvPr>
          <p:cNvPicPr>
            <a:picLocks noChangeAspect="1"/>
          </p:cNvPicPr>
          <p:nvPr/>
        </p:nvPicPr>
        <p:blipFill>
          <a:blip r:embed="rId3">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906547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52DF0-E780-C325-3D71-DE86221AC4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D4A269-30FB-37E2-92FD-849C5A4ED5D9}"/>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Teamwork is Required!</a:t>
            </a:r>
          </a:p>
        </p:txBody>
      </p:sp>
      <p:sp>
        <p:nvSpPr>
          <p:cNvPr id="3" name="Content Placeholder 2">
            <a:extLst>
              <a:ext uri="{FF2B5EF4-FFF2-40B4-BE49-F238E27FC236}">
                <a16:creationId xmlns:a16="http://schemas.microsoft.com/office/drawing/2014/main" id="{0C997E8B-891A-8EF5-C592-339468562BE7}"/>
              </a:ext>
            </a:extLst>
          </p:cNvPr>
          <p:cNvSpPr>
            <a:spLocks noGrp="1"/>
          </p:cNvSpPr>
          <p:nvPr>
            <p:ph idx="1"/>
          </p:nvPr>
        </p:nvSpPr>
        <p:spPr>
          <a:xfrm>
            <a:off x="190500" y="2139696"/>
            <a:ext cx="11658600" cy="3029204"/>
          </a:xfrm>
        </p:spPr>
        <p:txBody>
          <a:bodyPr>
            <a:normAutofit fontScale="85000" lnSpcReduction="20000"/>
          </a:bodyPr>
          <a:lstStyle/>
          <a:p>
            <a:r>
              <a:rPr lang="en-US" sz="3200" dirty="0">
                <a:latin typeface="Times New Roman" panose="02020603050405020304" pitchFamily="18" charset="0"/>
                <a:cs typeface="Times New Roman" panose="02020603050405020304" pitchFamily="18" charset="0"/>
              </a:rPr>
              <a:t>All ministries work with, and advertise through, the Media Ministry. Media ensures proper and consistent branding.</a:t>
            </a:r>
          </a:p>
          <a:p>
            <a:r>
              <a:rPr lang="en-US" sz="3200" dirty="0">
                <a:latin typeface="Times New Roman" panose="02020603050405020304" pitchFamily="18" charset="0"/>
                <a:cs typeface="Times New Roman" panose="02020603050405020304" pitchFamily="18" charset="0"/>
              </a:rPr>
              <a:t>Worship and Arts creates a warm, welcoming atmosphere through the work of Hospitality.</a:t>
            </a:r>
          </a:p>
          <a:p>
            <a:r>
              <a:rPr lang="en-US" sz="3200" dirty="0">
                <a:latin typeface="Times New Roman" panose="02020603050405020304" pitchFamily="18" charset="0"/>
                <a:cs typeface="Times New Roman" panose="02020603050405020304" pitchFamily="18" charset="0"/>
              </a:rPr>
              <a:t>Community Building leads people from fellowship to the growth opportunities of Discipleship.</a:t>
            </a:r>
          </a:p>
          <a:p>
            <a:pPr marL="0" indent="0">
              <a:buNone/>
            </a:pPr>
            <a:endParaRPr lang="en-US" sz="3200" dirty="0">
              <a:latin typeface="Times New Roman" panose="02020603050405020304" pitchFamily="18" charset="0"/>
              <a:cs typeface="Times New Roman" panose="02020603050405020304" pitchFamily="18" charset="0"/>
            </a:endParaRPr>
          </a:p>
        </p:txBody>
      </p:sp>
      <p:pic>
        <p:nvPicPr>
          <p:cNvPr id="4" name="Picture 3" descr="A red circle with white text&#10;&#10;AI-generated content may be incorrect.">
            <a:extLst>
              <a:ext uri="{FF2B5EF4-FFF2-40B4-BE49-F238E27FC236}">
                <a16:creationId xmlns:a16="http://schemas.microsoft.com/office/drawing/2014/main" id="{5A19F1E4-76B9-4916-F29D-B865E9830FEC}"/>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530575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0B382-790B-6237-85B3-53875D1BFF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481747-67B2-0EBE-6713-54D4652631E8}"/>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Teamwork is Required!</a:t>
            </a:r>
          </a:p>
        </p:txBody>
      </p:sp>
      <p:sp>
        <p:nvSpPr>
          <p:cNvPr id="3" name="Content Placeholder 2">
            <a:extLst>
              <a:ext uri="{FF2B5EF4-FFF2-40B4-BE49-F238E27FC236}">
                <a16:creationId xmlns:a16="http://schemas.microsoft.com/office/drawing/2014/main" id="{825A9F86-C0D5-9644-54C3-0F056CB3234E}"/>
              </a:ext>
            </a:extLst>
          </p:cNvPr>
          <p:cNvSpPr>
            <a:spLocks noGrp="1"/>
          </p:cNvSpPr>
          <p:nvPr>
            <p:ph idx="1"/>
          </p:nvPr>
        </p:nvSpPr>
        <p:spPr>
          <a:xfrm>
            <a:off x="190500" y="2139696"/>
            <a:ext cx="11658600" cy="4045204"/>
          </a:xfrm>
        </p:spPr>
        <p:txBody>
          <a:bodyPr>
            <a:normAutofit/>
          </a:bodyPr>
          <a:lstStyle/>
          <a:p>
            <a:r>
              <a:rPr lang="en-US" sz="3200" dirty="0">
                <a:latin typeface="Times New Roman" panose="02020603050405020304" pitchFamily="18" charset="0"/>
                <a:cs typeface="Times New Roman" panose="02020603050405020304" pitchFamily="18" charset="0"/>
              </a:rPr>
              <a:t>Your ministry is not your church.</a:t>
            </a:r>
          </a:p>
          <a:p>
            <a:r>
              <a:rPr lang="en-US" sz="3200" dirty="0">
                <a:latin typeface="Times New Roman" panose="02020603050405020304" pitchFamily="18" charset="0"/>
                <a:cs typeface="Times New Roman" panose="02020603050405020304" pitchFamily="18" charset="0"/>
              </a:rPr>
              <a:t>Your umbrella is not a church.</a:t>
            </a:r>
          </a:p>
          <a:p>
            <a:r>
              <a:rPr lang="en-US" sz="3200" dirty="0">
                <a:latin typeface="Times New Roman" panose="02020603050405020304" pitchFamily="18" charset="0"/>
                <a:cs typeface="Times New Roman" panose="02020603050405020304" pitchFamily="18" charset="0"/>
              </a:rPr>
              <a:t>No ministry is an island. </a:t>
            </a:r>
          </a:p>
          <a:p>
            <a:r>
              <a:rPr lang="en-US" sz="3200" dirty="0">
                <a:latin typeface="Times New Roman" panose="02020603050405020304" pitchFamily="18" charset="0"/>
                <a:cs typeface="Times New Roman" panose="02020603050405020304" pitchFamily="18" charset="0"/>
              </a:rPr>
              <a:t>All work under the direction of the Executive Pastor. All work is handled according to the Vision of the Senior Pastor.</a:t>
            </a:r>
          </a:p>
          <a:p>
            <a:pPr marL="0" indent="0">
              <a:buNone/>
            </a:pPr>
            <a:endParaRPr lang="en-US" sz="3200" dirty="0">
              <a:latin typeface="Times New Roman" panose="02020603050405020304" pitchFamily="18" charset="0"/>
              <a:cs typeface="Times New Roman" panose="02020603050405020304" pitchFamily="18" charset="0"/>
            </a:endParaRPr>
          </a:p>
        </p:txBody>
      </p:sp>
      <p:pic>
        <p:nvPicPr>
          <p:cNvPr id="4" name="Picture 3" descr="A red circle with white text&#10;&#10;AI-generated content may be incorrect.">
            <a:extLst>
              <a:ext uri="{FF2B5EF4-FFF2-40B4-BE49-F238E27FC236}">
                <a16:creationId xmlns:a16="http://schemas.microsoft.com/office/drawing/2014/main" id="{01635A81-7165-59CD-5FB7-573ED7122658}"/>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1941927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DFD2A81-D951-685F-9B33-EDFAA61AB418}"/>
            </a:ext>
          </a:extLst>
        </p:cNvPr>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3768F94E-2BF1-56A5-87AC-0C42707933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ea of white umbrellas with one blue one in the crowd">
            <a:extLst>
              <a:ext uri="{FF2B5EF4-FFF2-40B4-BE49-F238E27FC236}">
                <a16:creationId xmlns:a16="http://schemas.microsoft.com/office/drawing/2014/main" id="{5E561FE3-C7A5-D5D1-F0F9-675E908A5260}"/>
              </a:ext>
            </a:extLst>
          </p:cNvPr>
          <p:cNvPicPr>
            <a:picLocks noChangeAspect="1"/>
          </p:cNvPicPr>
          <p:nvPr/>
        </p:nvPicPr>
        <p:blipFill>
          <a:blip r:embed="rId2"/>
          <a:srcRect b="1747"/>
          <a:stretch/>
        </p:blipFill>
        <p:spPr>
          <a:xfrm>
            <a:off x="20" y="1"/>
            <a:ext cx="12191979" cy="6857999"/>
          </a:xfrm>
          <a:prstGeom prst="rect">
            <a:avLst/>
          </a:prstGeom>
        </p:spPr>
      </p:pic>
      <p:sp>
        <p:nvSpPr>
          <p:cNvPr id="11" name="Freeform: Shape 10">
            <a:extLst>
              <a:ext uri="{FF2B5EF4-FFF2-40B4-BE49-F238E27FC236}">
                <a16:creationId xmlns:a16="http://schemas.microsoft.com/office/drawing/2014/main" id="{393D8CD4-7FBE-9118-0CEB-9C1A2FA6AE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V="1">
            <a:off x="-20219" y="-65315"/>
            <a:ext cx="7557315" cy="3771957"/>
          </a:xfrm>
          <a:custGeom>
            <a:avLst/>
            <a:gdLst>
              <a:gd name="connsiteX0" fmla="*/ 52567 w 7557315"/>
              <a:gd name="connsiteY0" fmla="*/ 3771957 h 3771957"/>
              <a:gd name="connsiteX1" fmla="*/ 7557315 w 7557315"/>
              <a:gd name="connsiteY1" fmla="*/ 3640961 h 3771957"/>
              <a:gd name="connsiteX2" fmla="*/ 3406126 w 7557315"/>
              <a:gd name="connsiteY2" fmla="*/ 499129 h 3771957"/>
              <a:gd name="connsiteX3" fmla="*/ 3350264 w 7557315"/>
              <a:gd name="connsiteY3" fmla="*/ 459014 h 3771957"/>
              <a:gd name="connsiteX4" fmla="*/ 1923366 w 7557315"/>
              <a:gd name="connsiteY4" fmla="*/ 763 h 3771957"/>
              <a:gd name="connsiteX5" fmla="*/ 1768756 w 7557315"/>
              <a:gd name="connsiteY5" fmla="*/ 1549 h 3771957"/>
              <a:gd name="connsiteX6" fmla="*/ 144811 w 7557315"/>
              <a:gd name="connsiteY6" fmla="*/ 625253 h 3771957"/>
              <a:gd name="connsiteX7" fmla="*/ 0 w 7557315"/>
              <a:gd name="connsiteY7" fmla="*/ 760395 h 3771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57315" h="3771957">
                <a:moveTo>
                  <a:pt x="52567" y="3771957"/>
                </a:moveTo>
                <a:lnTo>
                  <a:pt x="7557315" y="3640961"/>
                </a:lnTo>
                <a:lnTo>
                  <a:pt x="3406126" y="499129"/>
                </a:lnTo>
                <a:lnTo>
                  <a:pt x="3350264" y="459014"/>
                </a:lnTo>
                <a:cubicBezTo>
                  <a:pt x="2914482" y="162529"/>
                  <a:pt x="2418440" y="12600"/>
                  <a:pt x="1923366" y="763"/>
                </a:cubicBezTo>
                <a:cubicBezTo>
                  <a:pt x="1871795" y="-470"/>
                  <a:pt x="1820236" y="-206"/>
                  <a:pt x="1768756" y="1549"/>
                </a:cubicBezTo>
                <a:cubicBezTo>
                  <a:pt x="1183172" y="21502"/>
                  <a:pt x="607903" y="234096"/>
                  <a:pt x="144811" y="625253"/>
                </a:cubicBezTo>
                <a:lnTo>
                  <a:pt x="0" y="760395"/>
                </a:lnTo>
                <a:close/>
              </a:path>
            </a:pathLst>
          </a:custGeom>
          <a:gradFill>
            <a:gsLst>
              <a:gs pos="22000">
                <a:schemeClr val="bg2">
                  <a:alpha val="80000"/>
                </a:schemeClr>
              </a:gs>
              <a:gs pos="100000">
                <a:schemeClr val="accent1">
                  <a:lumMod val="60000"/>
                  <a:lumOff val="40000"/>
                  <a:alpha val="71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74C09C6-1E92-6A1D-A6AE-AE749FC67306}"/>
              </a:ext>
            </a:extLst>
          </p:cNvPr>
          <p:cNvSpPr>
            <a:spLocks noGrp="1"/>
          </p:cNvSpPr>
          <p:nvPr>
            <p:ph type="ctrTitle"/>
          </p:nvPr>
        </p:nvSpPr>
        <p:spPr>
          <a:xfrm>
            <a:off x="0" y="471488"/>
            <a:ext cx="5886450" cy="1600200"/>
          </a:xfrm>
        </p:spPr>
        <p:txBody>
          <a:bodyPr anchor="b">
            <a:normAutofit fontScale="90000"/>
          </a:bodyPr>
          <a:lstStyle/>
          <a:p>
            <a:pPr algn="ctr"/>
            <a:r>
              <a:rPr lang="en-US" sz="5400" dirty="0">
                <a:latin typeface="Times New Roman" panose="02020603050405020304" pitchFamily="18" charset="0"/>
                <a:cs typeface="Times New Roman" panose="02020603050405020304" pitchFamily="18" charset="0"/>
              </a:rPr>
              <a:t>Know Your Umbrella (Worth)</a:t>
            </a:r>
          </a:p>
        </p:txBody>
      </p:sp>
      <p:pic>
        <p:nvPicPr>
          <p:cNvPr id="4" name="Picture 3" descr="A red circle with white text&#10;&#10;AI-generated content may be incorrect.">
            <a:extLst>
              <a:ext uri="{FF2B5EF4-FFF2-40B4-BE49-F238E27FC236}">
                <a16:creationId xmlns:a16="http://schemas.microsoft.com/office/drawing/2014/main" id="{14D5EB0A-AD44-B523-342D-B35DB6310B14}"/>
              </a:ext>
            </a:extLst>
          </p:cNvPr>
          <p:cNvPicPr>
            <a:picLocks noChangeAspect="1"/>
          </p:cNvPicPr>
          <p:nvPr/>
        </p:nvPicPr>
        <p:blipFill>
          <a:blip r:embed="rId3">
            <a:grayscl/>
          </a:blip>
          <a:stretch>
            <a:fillRect/>
          </a:stretch>
        </p:blipFill>
        <p:spPr>
          <a:xfrm>
            <a:off x="-52559" y="5464975"/>
            <a:ext cx="1524000" cy="1524000"/>
          </a:xfrm>
          <a:prstGeom prst="rect">
            <a:avLst/>
          </a:prstGeom>
        </p:spPr>
      </p:pic>
    </p:spTree>
    <p:extLst>
      <p:ext uri="{BB962C8B-B14F-4D97-AF65-F5344CB8AC3E}">
        <p14:creationId xmlns:p14="http://schemas.microsoft.com/office/powerpoint/2010/main" val="4240096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F4E0F-0AF5-3762-AF56-A75995D58688}"/>
              </a:ext>
            </a:extLst>
          </p:cNvPr>
          <p:cNvSpPr>
            <a:spLocks noGrp="1"/>
          </p:cNvSpPr>
          <p:nvPr>
            <p:ph type="ctrTitle"/>
          </p:nvPr>
        </p:nvSpPr>
        <p:spPr>
          <a:xfrm>
            <a:off x="1066801" y="1122363"/>
            <a:ext cx="7754470" cy="2305246"/>
          </a:xfrm>
        </p:spPr>
        <p:txBody>
          <a:bodyPr>
            <a:noAutofit/>
          </a:bodyPr>
          <a:lstStyle/>
          <a:p>
            <a:pPr algn="ctr"/>
            <a:r>
              <a:rPr lang="en-US" sz="7200" dirty="0">
                <a:latin typeface="Times New Roman" panose="02020603050405020304" pitchFamily="18" charset="0"/>
                <a:cs typeface="Times New Roman" panose="02020603050405020304" pitchFamily="18" charset="0"/>
              </a:rPr>
              <a:t>Financial Practices</a:t>
            </a:r>
          </a:p>
        </p:txBody>
      </p:sp>
      <p:pic>
        <p:nvPicPr>
          <p:cNvPr id="8" name="Picture 7" descr="A red circle with white text&#10;&#10;AI-generated content may be incorrect.">
            <a:extLst>
              <a:ext uri="{FF2B5EF4-FFF2-40B4-BE49-F238E27FC236}">
                <a16:creationId xmlns:a16="http://schemas.microsoft.com/office/drawing/2014/main" id="{65B5554C-5E00-761C-1A90-2C7019EA16F9}"/>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051690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70C42-EB6A-547E-821E-0EF9BEDA8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97C35D-75E1-BA8F-9932-10B9824027EE}"/>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How Do Requisitions Work?</a:t>
            </a:r>
          </a:p>
        </p:txBody>
      </p:sp>
      <p:sp>
        <p:nvSpPr>
          <p:cNvPr id="3" name="Content Placeholder 2">
            <a:extLst>
              <a:ext uri="{FF2B5EF4-FFF2-40B4-BE49-F238E27FC236}">
                <a16:creationId xmlns:a16="http://schemas.microsoft.com/office/drawing/2014/main" id="{D88EBC5A-F735-B746-C058-6B271B36C2A7}"/>
              </a:ext>
            </a:extLst>
          </p:cNvPr>
          <p:cNvSpPr>
            <a:spLocks noGrp="1"/>
          </p:cNvSpPr>
          <p:nvPr>
            <p:ph idx="1"/>
          </p:nvPr>
        </p:nvSpPr>
        <p:spPr>
          <a:xfrm>
            <a:off x="114300" y="2139696"/>
            <a:ext cx="12077700" cy="4718304"/>
          </a:xfrm>
        </p:spPr>
        <p:txBody>
          <a:bodyPr>
            <a:normAutofit/>
          </a:bodyPr>
          <a:lstStyle/>
          <a:p>
            <a:r>
              <a:rPr lang="en-US" sz="3200" dirty="0">
                <a:latin typeface="Times New Roman" panose="02020603050405020304" pitchFamily="18" charset="0"/>
                <a:cs typeface="Times New Roman" panose="02020603050405020304" pitchFamily="18" charset="0"/>
              </a:rPr>
              <a:t>Invoices and Requisitions are now posted on Tuesday’s</a:t>
            </a:r>
          </a:p>
          <a:p>
            <a:r>
              <a:rPr lang="en-US" sz="3200" dirty="0">
                <a:latin typeface="Times New Roman" panose="02020603050405020304" pitchFamily="18" charset="0"/>
                <a:cs typeface="Times New Roman" panose="02020603050405020304" pitchFamily="18" charset="0"/>
              </a:rPr>
              <a:t>This means I must receive complete requisitions by 12 noon on Tuesday’s.</a:t>
            </a:r>
          </a:p>
          <a:p>
            <a:r>
              <a:rPr lang="en-US" sz="3200" dirty="0">
                <a:latin typeface="Times New Roman" panose="02020603050405020304" pitchFamily="18" charset="0"/>
                <a:cs typeface="Times New Roman" panose="02020603050405020304" pitchFamily="18" charset="0"/>
              </a:rPr>
              <a:t>All requisitions received after 12 noon will be posted the following week.</a:t>
            </a:r>
          </a:p>
          <a:p>
            <a:r>
              <a:rPr lang="en-US" sz="3200" dirty="0">
                <a:latin typeface="Times New Roman" panose="02020603050405020304" pitchFamily="18" charset="0"/>
                <a:cs typeface="Times New Roman" panose="02020603050405020304" pitchFamily="18" charset="0"/>
              </a:rPr>
              <a:t>Physical requisition forms are in my office, and they can be sent/received electronically.</a:t>
            </a:r>
          </a:p>
        </p:txBody>
      </p:sp>
      <p:pic>
        <p:nvPicPr>
          <p:cNvPr id="4" name="Picture 3" descr="A red circle with white text&#10;&#10;AI-generated content may be incorrect.">
            <a:extLst>
              <a:ext uri="{FF2B5EF4-FFF2-40B4-BE49-F238E27FC236}">
                <a16:creationId xmlns:a16="http://schemas.microsoft.com/office/drawing/2014/main" id="{E30D7B95-54EC-40BD-7F23-1B10ACDD8B41}"/>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375378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5AD57-747A-B1A5-303D-637571F18C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1A03C8-DD54-CF8E-79B6-C746DB4953CD}"/>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How Do Requisitions Work?</a:t>
            </a:r>
          </a:p>
        </p:txBody>
      </p:sp>
      <p:sp>
        <p:nvSpPr>
          <p:cNvPr id="3" name="Content Placeholder 2">
            <a:extLst>
              <a:ext uri="{FF2B5EF4-FFF2-40B4-BE49-F238E27FC236}">
                <a16:creationId xmlns:a16="http://schemas.microsoft.com/office/drawing/2014/main" id="{E9D49E36-1B60-DA54-A9DD-2818863E7B5F}"/>
              </a:ext>
            </a:extLst>
          </p:cNvPr>
          <p:cNvSpPr>
            <a:spLocks noGrp="1"/>
          </p:cNvSpPr>
          <p:nvPr>
            <p:ph idx="1"/>
          </p:nvPr>
        </p:nvSpPr>
        <p:spPr>
          <a:xfrm>
            <a:off x="0" y="2139696"/>
            <a:ext cx="12192000" cy="4718304"/>
          </a:xfrm>
        </p:spPr>
        <p:txBody>
          <a:bodyPr>
            <a:normAutofit fontScale="92500" lnSpcReduction="20000"/>
          </a:bodyPr>
          <a:lstStyle/>
          <a:p>
            <a:r>
              <a:rPr lang="en-US" sz="3200" dirty="0">
                <a:latin typeface="Times New Roman" panose="02020603050405020304" pitchFamily="18" charset="0"/>
                <a:cs typeface="Times New Roman" panose="02020603050405020304" pitchFamily="18" charset="0"/>
              </a:rPr>
              <a:t>A complete requisition form means that every field is filled with necessary information.</a:t>
            </a:r>
          </a:p>
          <a:p>
            <a:r>
              <a:rPr lang="en-US" sz="3200" dirty="0">
                <a:latin typeface="Times New Roman" panose="02020603050405020304" pitchFamily="18" charset="0"/>
                <a:cs typeface="Times New Roman" panose="02020603050405020304" pitchFamily="18" charset="0"/>
              </a:rPr>
              <a:t>Learning your Ministry Account Number &amp; General Ledger is recommended so it can be listed. Ministry names alone will not be accepted.</a:t>
            </a:r>
          </a:p>
          <a:p>
            <a:r>
              <a:rPr lang="en-US" sz="3200" dirty="0">
                <a:latin typeface="Times New Roman" panose="02020603050405020304" pitchFamily="18" charset="0"/>
                <a:cs typeface="Times New Roman" panose="02020603050405020304" pitchFamily="18" charset="0"/>
              </a:rPr>
              <a:t>If a requisition is received before the deadline and is found to be incomplete, you will be contacted. If you’re unable to be reached, the requisition will be held for one week before disposal.</a:t>
            </a:r>
          </a:p>
          <a:p>
            <a:r>
              <a:rPr lang="en-US" sz="3200" dirty="0">
                <a:latin typeface="Times New Roman" panose="02020603050405020304" pitchFamily="18" charset="0"/>
                <a:cs typeface="Times New Roman" panose="02020603050405020304" pitchFamily="18" charset="0"/>
              </a:rPr>
              <a:t>If a requisition is disposed, a new form must be completed and submitted by the deadline of the following week.</a:t>
            </a:r>
          </a:p>
        </p:txBody>
      </p:sp>
      <p:pic>
        <p:nvPicPr>
          <p:cNvPr id="4" name="Picture 3" descr="A red circle with white text&#10;&#10;AI-generated content may be incorrect.">
            <a:extLst>
              <a:ext uri="{FF2B5EF4-FFF2-40B4-BE49-F238E27FC236}">
                <a16:creationId xmlns:a16="http://schemas.microsoft.com/office/drawing/2014/main" id="{DB32E36B-43E1-CD7E-6872-2252A0A9EB1A}"/>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427498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620A79-C15D-AA38-21E9-DEB60DEE4F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AB4A8-8847-F6E0-BE63-88D0B376BD03}"/>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How Do Requisitions Work?</a:t>
            </a:r>
          </a:p>
        </p:txBody>
      </p:sp>
      <p:sp>
        <p:nvSpPr>
          <p:cNvPr id="3" name="Content Placeholder 2">
            <a:extLst>
              <a:ext uri="{FF2B5EF4-FFF2-40B4-BE49-F238E27FC236}">
                <a16:creationId xmlns:a16="http://schemas.microsoft.com/office/drawing/2014/main" id="{7FAFBB1D-4C20-6E32-7472-BCE2BF9F5354}"/>
              </a:ext>
            </a:extLst>
          </p:cNvPr>
          <p:cNvSpPr>
            <a:spLocks noGrp="1"/>
          </p:cNvSpPr>
          <p:nvPr>
            <p:ph idx="1"/>
          </p:nvPr>
        </p:nvSpPr>
        <p:spPr>
          <a:xfrm>
            <a:off x="0" y="2139696"/>
            <a:ext cx="12192000" cy="4718304"/>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If the requisition is indeed for reimbursement, receipts </a:t>
            </a:r>
            <a:r>
              <a:rPr lang="en-US" sz="3200" b="1" dirty="0">
                <a:latin typeface="Times New Roman" panose="02020603050405020304" pitchFamily="18" charset="0"/>
                <a:cs typeface="Times New Roman" panose="02020603050405020304" pitchFamily="18" charset="0"/>
              </a:rPr>
              <a:t>must </a:t>
            </a:r>
            <a:r>
              <a:rPr lang="en-US" sz="3200" dirty="0">
                <a:latin typeface="Times New Roman" panose="02020603050405020304" pitchFamily="18" charset="0"/>
                <a:cs typeface="Times New Roman" panose="02020603050405020304" pitchFamily="18" charset="0"/>
              </a:rPr>
              <a:t>be attached to the form. Reimbursement will </a:t>
            </a:r>
            <a:r>
              <a:rPr lang="en-US" sz="3200" b="1" dirty="0">
                <a:latin typeface="Times New Roman" panose="02020603050405020304" pitchFamily="18" charset="0"/>
                <a:cs typeface="Times New Roman" panose="02020603050405020304" pitchFamily="18" charset="0"/>
              </a:rPr>
              <a:t>only</a:t>
            </a:r>
            <a:r>
              <a:rPr lang="en-US" sz="3200" dirty="0">
                <a:latin typeface="Times New Roman" panose="02020603050405020304" pitchFamily="18" charset="0"/>
                <a:cs typeface="Times New Roman" panose="02020603050405020304" pitchFamily="18" charset="0"/>
              </a:rPr>
              <a:t> be completed through checks.</a:t>
            </a:r>
          </a:p>
          <a:p>
            <a:r>
              <a:rPr lang="en-US" sz="3200" dirty="0">
                <a:latin typeface="Times New Roman" panose="02020603050405020304" pitchFamily="18" charset="0"/>
                <a:cs typeface="Times New Roman" panose="02020603050405020304" pitchFamily="18" charset="0"/>
              </a:rPr>
              <a:t>If receipts are not attached, you will be contacted. The requisition will be held for 1 week before disposal.</a:t>
            </a:r>
          </a:p>
          <a:p>
            <a:r>
              <a:rPr lang="en-US" sz="3200" dirty="0">
                <a:latin typeface="Times New Roman" panose="02020603050405020304" pitchFamily="18" charset="0"/>
                <a:cs typeface="Times New Roman" panose="02020603050405020304" pitchFamily="18" charset="0"/>
              </a:rPr>
              <a:t>It is wise to be updated on the status of your ministry’s budget if you are unsure, before adding to the expenses in any way.</a:t>
            </a:r>
          </a:p>
          <a:p>
            <a:r>
              <a:rPr lang="en-US" sz="3200" dirty="0">
                <a:latin typeface="Times New Roman" panose="02020603050405020304" pitchFamily="18" charset="0"/>
                <a:cs typeface="Times New Roman" panose="02020603050405020304" pitchFamily="18" charset="0"/>
              </a:rPr>
              <a:t>The Executive Pastor, Trustees, reserve the right to dismiss any requisitions in the </a:t>
            </a:r>
            <a:r>
              <a:rPr lang="en-US" sz="3200" b="1" dirty="0">
                <a:latin typeface="Times New Roman" panose="02020603050405020304" pitchFamily="18" charset="0"/>
                <a:cs typeface="Times New Roman" panose="02020603050405020304" pitchFamily="18" charset="0"/>
              </a:rPr>
              <a:t>best interest of the church</a:t>
            </a:r>
            <a:r>
              <a:rPr lang="en-US" sz="3200" dirty="0">
                <a:latin typeface="Times New Roman" panose="02020603050405020304" pitchFamily="18" charset="0"/>
                <a:cs typeface="Times New Roman" panose="02020603050405020304" pitchFamily="18" charset="0"/>
              </a:rPr>
              <a:t>.</a:t>
            </a:r>
          </a:p>
        </p:txBody>
      </p:sp>
      <p:pic>
        <p:nvPicPr>
          <p:cNvPr id="4" name="Picture 3" descr="A red circle with white text&#10;&#10;AI-generated content may be incorrect.">
            <a:extLst>
              <a:ext uri="{FF2B5EF4-FFF2-40B4-BE49-F238E27FC236}">
                <a16:creationId xmlns:a16="http://schemas.microsoft.com/office/drawing/2014/main" id="{27C72F75-B527-EFDC-457C-D8264F629064}"/>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3864427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D3F7B-B44E-1B1F-57C3-3751AB8658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525E24-7A7F-7784-25DE-AF0E660C1442}"/>
              </a:ext>
            </a:extLst>
          </p:cNvPr>
          <p:cNvSpPr>
            <a:spLocks noGrp="1"/>
          </p:cNvSpPr>
          <p:nvPr>
            <p:ph type="ctrTitle"/>
          </p:nvPr>
        </p:nvSpPr>
        <p:spPr>
          <a:xfrm>
            <a:off x="1066801" y="1602889"/>
            <a:ext cx="10620374" cy="2011680"/>
          </a:xfrm>
        </p:spPr>
        <p:txBody>
          <a:bodyPr>
            <a:normAutofit/>
          </a:bodyPr>
          <a:lstStyle/>
          <a:p>
            <a:pPr algn="ctr"/>
            <a:r>
              <a:rPr lang="en-US" sz="6000" dirty="0">
                <a:latin typeface="Times New Roman" panose="02020603050405020304" pitchFamily="18" charset="0"/>
                <a:cs typeface="Times New Roman" panose="02020603050405020304" pitchFamily="18" charset="0"/>
              </a:rPr>
              <a:t>Standard Operating Procedures</a:t>
            </a:r>
          </a:p>
        </p:txBody>
      </p:sp>
      <p:sp>
        <p:nvSpPr>
          <p:cNvPr id="9" name="TextBox 8">
            <a:extLst>
              <a:ext uri="{FF2B5EF4-FFF2-40B4-BE49-F238E27FC236}">
                <a16:creationId xmlns:a16="http://schemas.microsoft.com/office/drawing/2014/main" id="{35984EDC-C40F-AD15-648B-C29FFB3B0BF3}"/>
              </a:ext>
            </a:extLst>
          </p:cNvPr>
          <p:cNvSpPr txBox="1"/>
          <p:nvPr/>
        </p:nvSpPr>
        <p:spPr>
          <a:xfrm>
            <a:off x="3948057" y="3614569"/>
            <a:ext cx="3894268" cy="646331"/>
          </a:xfrm>
          <a:prstGeom prst="rect">
            <a:avLst/>
          </a:prstGeom>
          <a:noFill/>
        </p:spPr>
        <p:txBody>
          <a:bodyPr wrap="square" rtlCol="0">
            <a:spAutoFit/>
          </a:bodyPr>
          <a:lstStyle/>
          <a:p>
            <a:pPr algn="ctr"/>
            <a:r>
              <a:rPr lang="en-US" sz="3600" i="1" dirty="0">
                <a:latin typeface="Times New Roman" panose="02020603050405020304" pitchFamily="18" charset="0"/>
                <a:cs typeface="Times New Roman" panose="02020603050405020304" pitchFamily="18" charset="0"/>
              </a:rPr>
              <a:t>“Not Personalities”</a:t>
            </a:r>
          </a:p>
        </p:txBody>
      </p:sp>
      <p:pic>
        <p:nvPicPr>
          <p:cNvPr id="10" name="Picture 9" descr="A red circle with white text&#10;&#10;AI-generated content may be incorrect.">
            <a:extLst>
              <a:ext uri="{FF2B5EF4-FFF2-40B4-BE49-F238E27FC236}">
                <a16:creationId xmlns:a16="http://schemas.microsoft.com/office/drawing/2014/main" id="{88F0C731-45B0-96F9-1932-6537E77558E8}"/>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533629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C6D1-C8E6-5120-8B49-0B78A0C839FE}"/>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Access to the Building</a:t>
            </a:r>
          </a:p>
        </p:txBody>
      </p:sp>
      <p:sp>
        <p:nvSpPr>
          <p:cNvPr id="3" name="Content Placeholder 2">
            <a:extLst>
              <a:ext uri="{FF2B5EF4-FFF2-40B4-BE49-F238E27FC236}">
                <a16:creationId xmlns:a16="http://schemas.microsoft.com/office/drawing/2014/main" id="{95395047-0AB1-A41B-8262-F9D5D5A1EEB3}"/>
              </a:ext>
            </a:extLst>
          </p:cNvPr>
          <p:cNvSpPr>
            <a:spLocks noGrp="1"/>
          </p:cNvSpPr>
          <p:nvPr>
            <p:ph idx="1"/>
          </p:nvPr>
        </p:nvSpPr>
        <p:spPr>
          <a:xfrm>
            <a:off x="114300" y="2139696"/>
            <a:ext cx="12077700" cy="4718304"/>
          </a:xfrm>
        </p:spPr>
        <p:txBody>
          <a:bodyPr>
            <a:normAutofit fontScale="92500" lnSpcReduction="10000"/>
          </a:bodyPr>
          <a:lstStyle/>
          <a:p>
            <a:pPr marL="0" indent="0" algn="ctr">
              <a:buNone/>
            </a:pPr>
            <a:r>
              <a:rPr lang="en-US" sz="3200" dirty="0">
                <a:latin typeface="Times New Roman" panose="02020603050405020304" pitchFamily="18" charset="0"/>
                <a:cs typeface="Times New Roman" panose="02020603050405020304" pitchFamily="18" charset="0"/>
              </a:rPr>
              <a:t>A new security system has been installed!</a:t>
            </a:r>
          </a:p>
          <a:p>
            <a:r>
              <a:rPr lang="en-US" sz="3200" dirty="0">
                <a:latin typeface="Times New Roman" panose="02020603050405020304" pitchFamily="18" charset="0"/>
                <a:cs typeface="Times New Roman" panose="02020603050405020304" pitchFamily="18" charset="0"/>
              </a:rPr>
              <a:t>New key fobs were programmed with the new system. If you have a card from the previous security system, it no longer works. All cards in my possession will be thrown away.</a:t>
            </a:r>
          </a:p>
          <a:p>
            <a:pPr marL="0" indent="0" algn="ctr">
              <a:buNone/>
            </a:pPr>
            <a:r>
              <a:rPr lang="en-US" sz="3200" dirty="0">
                <a:latin typeface="Times New Roman" panose="02020603050405020304" pitchFamily="18" charset="0"/>
                <a:cs typeface="Times New Roman" panose="02020603050405020304" pitchFamily="18" charset="0"/>
              </a:rPr>
              <a:t>We are limiting key fobs to a select few positions.</a:t>
            </a:r>
          </a:p>
          <a:p>
            <a:r>
              <a:rPr lang="en-US" sz="3200" dirty="0">
                <a:latin typeface="Times New Roman" panose="02020603050405020304" pitchFamily="18" charset="0"/>
                <a:cs typeface="Times New Roman" panose="02020603050405020304" pitchFamily="18" charset="0"/>
              </a:rPr>
              <a:t>Those positions are office staff, Chair of Deacons &amp; Chair of Trustees, Security, those appointed for major tasks under Pastoral or Contractual direction/discretion.</a:t>
            </a:r>
          </a:p>
        </p:txBody>
      </p:sp>
      <p:pic>
        <p:nvPicPr>
          <p:cNvPr id="4" name="Picture 3" descr="A red circle with white text&#10;&#10;AI-generated content may be incorrect.">
            <a:extLst>
              <a:ext uri="{FF2B5EF4-FFF2-40B4-BE49-F238E27FC236}">
                <a16:creationId xmlns:a16="http://schemas.microsoft.com/office/drawing/2014/main" id="{9197401A-F54C-C2EE-E6B2-DA769D4475C2}"/>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680361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B9C9B-D93C-4118-FCDD-BFC35C743C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6E49CF-D294-433E-3F96-AB99041C904B}"/>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Access to the Building</a:t>
            </a:r>
          </a:p>
        </p:txBody>
      </p:sp>
      <p:sp>
        <p:nvSpPr>
          <p:cNvPr id="3" name="Content Placeholder 2">
            <a:extLst>
              <a:ext uri="{FF2B5EF4-FFF2-40B4-BE49-F238E27FC236}">
                <a16:creationId xmlns:a16="http://schemas.microsoft.com/office/drawing/2014/main" id="{FEA5E1DA-4FDC-96C0-AC87-64A409C768A8}"/>
              </a:ext>
            </a:extLst>
          </p:cNvPr>
          <p:cNvSpPr>
            <a:spLocks noGrp="1"/>
          </p:cNvSpPr>
          <p:nvPr>
            <p:ph idx="1"/>
          </p:nvPr>
        </p:nvSpPr>
        <p:spPr>
          <a:xfrm>
            <a:off x="114300" y="2139696"/>
            <a:ext cx="12077700" cy="4718304"/>
          </a:xfrm>
        </p:spPr>
        <p:txBody>
          <a:bodyPr>
            <a:normAutofit lnSpcReduction="10000"/>
          </a:bodyPr>
          <a:lstStyle/>
          <a:p>
            <a:pPr marL="0" indent="0" algn="ctr">
              <a:buNone/>
            </a:pPr>
            <a:r>
              <a:rPr lang="en-US" sz="3200" dirty="0">
                <a:latin typeface="Times New Roman" panose="02020603050405020304" pitchFamily="18" charset="0"/>
                <a:cs typeface="Times New Roman" panose="02020603050405020304" pitchFamily="18" charset="0"/>
              </a:rPr>
              <a:t>A new security system has been installed!</a:t>
            </a:r>
          </a:p>
          <a:p>
            <a:r>
              <a:rPr lang="en-US" sz="3200" dirty="0">
                <a:latin typeface="Times New Roman" panose="02020603050405020304" pitchFamily="18" charset="0"/>
                <a:cs typeface="Times New Roman" panose="02020603050405020304" pitchFamily="18" charset="0"/>
              </a:rPr>
              <a:t>The key fobs do not automatically turn the alarm off with this current system. If you have a key fob and do not have access to the security code with a physical key, please contact the </a:t>
            </a:r>
            <a:r>
              <a:rPr lang="en-US" sz="3200" b="1" dirty="0">
                <a:latin typeface="Times New Roman" panose="02020603050405020304" pitchFamily="18" charset="0"/>
                <a:cs typeface="Times New Roman" panose="02020603050405020304" pitchFamily="18" charset="0"/>
              </a:rPr>
              <a:t>Executive Pastor </a:t>
            </a:r>
            <a:r>
              <a:rPr lang="en-US" sz="3200" dirty="0">
                <a:latin typeface="Times New Roman" panose="02020603050405020304" pitchFamily="18" charset="0"/>
                <a:cs typeface="Times New Roman" panose="02020603050405020304" pitchFamily="18" charset="0"/>
              </a:rPr>
              <a:t>before attempting to enter the building. The Executive Pastor will provide direction for access. </a:t>
            </a:r>
          </a:p>
          <a:p>
            <a:r>
              <a:rPr lang="en-US" sz="3200" dirty="0">
                <a:latin typeface="Times New Roman" panose="02020603050405020304" pitchFamily="18" charset="0"/>
                <a:cs typeface="Times New Roman" panose="02020603050405020304" pitchFamily="18" charset="0"/>
              </a:rPr>
              <a:t>Security can no longer be contacted to open doors without proper communication &amp; authorization from the Executive Pastor. </a:t>
            </a:r>
          </a:p>
        </p:txBody>
      </p:sp>
      <p:pic>
        <p:nvPicPr>
          <p:cNvPr id="4" name="Picture 3" descr="A red circle with white text&#10;&#10;AI-generated content may be incorrect.">
            <a:extLst>
              <a:ext uri="{FF2B5EF4-FFF2-40B4-BE49-F238E27FC236}">
                <a16:creationId xmlns:a16="http://schemas.microsoft.com/office/drawing/2014/main" id="{4B688975-6BC4-E9E7-64B0-C0D00A728037}"/>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3661924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9EBE4E-5983-B393-1D5E-731351065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Yellow umbrella in a sea of many black umbrellas">
            <a:extLst>
              <a:ext uri="{FF2B5EF4-FFF2-40B4-BE49-F238E27FC236}">
                <a16:creationId xmlns:a16="http://schemas.microsoft.com/office/drawing/2014/main" id="{F530639E-F5EC-28F8-DFDE-91EE1B83816E}"/>
              </a:ext>
            </a:extLst>
          </p:cNvPr>
          <p:cNvPicPr>
            <a:picLocks noChangeAspect="1"/>
          </p:cNvPicPr>
          <p:nvPr/>
        </p:nvPicPr>
        <p:blipFill>
          <a:blip r:embed="rId2"/>
          <a:srcRect/>
          <a:stretch/>
        </p:blipFill>
        <p:spPr>
          <a:xfrm>
            <a:off x="20" y="10"/>
            <a:ext cx="12191979" cy="6857989"/>
          </a:xfrm>
          <a:prstGeom prst="rect">
            <a:avLst/>
          </a:prstGeom>
        </p:spPr>
      </p:pic>
      <p:sp>
        <p:nvSpPr>
          <p:cNvPr id="13" name="Freeform: Shape 9">
            <a:extLst>
              <a:ext uri="{FF2B5EF4-FFF2-40B4-BE49-F238E27FC236}">
                <a16:creationId xmlns:a16="http://schemas.microsoft.com/office/drawing/2014/main" id="{2CEF5482-568A-9463-C672-BC6D644DF9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V="1">
            <a:off x="-39511" y="-72076"/>
            <a:ext cx="8582352" cy="4875036"/>
          </a:xfrm>
          <a:custGeom>
            <a:avLst/>
            <a:gdLst>
              <a:gd name="connsiteX0" fmla="*/ 1259133 w 8582352"/>
              <a:gd name="connsiteY0" fmla="*/ 1707 h 4875036"/>
              <a:gd name="connsiteX1" fmla="*/ 29139 w 8582352"/>
              <a:gd name="connsiteY1" fmla="*/ 317762 h 4875036"/>
              <a:gd name="connsiteX2" fmla="*/ 0 w 8582352"/>
              <a:gd name="connsiteY2" fmla="*/ 333585 h 4875036"/>
              <a:gd name="connsiteX3" fmla="*/ 79271 w 8582352"/>
              <a:gd name="connsiteY3" fmla="*/ 4875036 h 4875036"/>
              <a:gd name="connsiteX4" fmla="*/ 8582352 w 8582352"/>
              <a:gd name="connsiteY4" fmla="*/ 4726614 h 4875036"/>
              <a:gd name="connsiteX5" fmla="*/ 3064323 w 8582352"/>
              <a:gd name="connsiteY5" fmla="*/ 550287 h 4875036"/>
              <a:gd name="connsiteX6" fmla="*/ 3002736 w 8582352"/>
              <a:gd name="connsiteY6" fmla="*/ 506058 h 4875036"/>
              <a:gd name="connsiteX7" fmla="*/ 1429589 w 8582352"/>
              <a:gd name="connsiteY7" fmla="*/ 840 h 4875036"/>
              <a:gd name="connsiteX8" fmla="*/ 1259133 w 8582352"/>
              <a:gd name="connsiteY8" fmla="*/ 1707 h 4875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82352" h="4875036">
                <a:moveTo>
                  <a:pt x="1259133" y="1707"/>
                </a:moveTo>
                <a:cubicBezTo>
                  <a:pt x="833461" y="16212"/>
                  <a:pt x="412733" y="123046"/>
                  <a:pt x="29139" y="317762"/>
                </a:cubicBezTo>
                <a:lnTo>
                  <a:pt x="0" y="333585"/>
                </a:lnTo>
                <a:lnTo>
                  <a:pt x="79271" y="4875036"/>
                </a:lnTo>
                <a:lnTo>
                  <a:pt x="8582352" y="4726614"/>
                </a:lnTo>
                <a:lnTo>
                  <a:pt x="3064323" y="550287"/>
                </a:lnTo>
                <a:lnTo>
                  <a:pt x="3002736" y="506058"/>
                </a:lnTo>
                <a:cubicBezTo>
                  <a:pt x="2522288" y="179187"/>
                  <a:pt x="1975404" y="13891"/>
                  <a:pt x="1429589" y="840"/>
                </a:cubicBezTo>
                <a:cubicBezTo>
                  <a:pt x="1372734" y="-519"/>
                  <a:pt x="1315889" y="-227"/>
                  <a:pt x="1259133" y="1707"/>
                </a:cubicBezTo>
                <a:close/>
              </a:path>
            </a:pathLst>
          </a:custGeom>
          <a:gradFill>
            <a:gsLst>
              <a:gs pos="22000">
                <a:schemeClr val="bg2">
                  <a:alpha val="80000"/>
                </a:schemeClr>
              </a:gs>
              <a:gs pos="100000">
                <a:schemeClr val="accent1">
                  <a:lumMod val="60000"/>
                  <a:lumOff val="40000"/>
                  <a:alpha val="86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DF7BAC0-2563-23E3-EF8C-410B9B89AC5D}"/>
              </a:ext>
            </a:extLst>
          </p:cNvPr>
          <p:cNvSpPr>
            <a:spLocks noGrp="1"/>
          </p:cNvSpPr>
          <p:nvPr>
            <p:ph type="ctrTitle"/>
          </p:nvPr>
        </p:nvSpPr>
        <p:spPr>
          <a:xfrm>
            <a:off x="0" y="739102"/>
            <a:ext cx="5972175" cy="1561186"/>
          </a:xfrm>
        </p:spPr>
        <p:txBody>
          <a:bodyPr>
            <a:normAutofit/>
          </a:bodyPr>
          <a:lstStyle/>
          <a:p>
            <a:r>
              <a:rPr lang="en-US" sz="5400" dirty="0">
                <a:latin typeface="Times New Roman" panose="02020603050405020304" pitchFamily="18" charset="0"/>
                <a:cs typeface="Times New Roman" panose="02020603050405020304" pitchFamily="18" charset="0"/>
              </a:rPr>
              <a:t>Ministry Umbrellas</a:t>
            </a:r>
          </a:p>
        </p:txBody>
      </p:sp>
      <p:sp>
        <p:nvSpPr>
          <p:cNvPr id="12" name="Freeform: Shape 11">
            <a:extLst>
              <a:ext uri="{FF2B5EF4-FFF2-40B4-BE49-F238E27FC236}">
                <a16:creationId xmlns:a16="http://schemas.microsoft.com/office/drawing/2014/main" id="{D38784C3-11AE-0BE2-6339-1A2BDAC7F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740000" flipV="1">
            <a:off x="7888979" y="5020683"/>
            <a:ext cx="4324338" cy="1889417"/>
          </a:xfrm>
          <a:custGeom>
            <a:avLst/>
            <a:gdLst>
              <a:gd name="connsiteX0" fmla="*/ 26412 w 4324338"/>
              <a:gd name="connsiteY0" fmla="*/ 1889417 h 1889417"/>
              <a:gd name="connsiteX1" fmla="*/ 4324338 w 4324338"/>
              <a:gd name="connsiteY1" fmla="*/ 1814397 h 1889417"/>
              <a:gd name="connsiteX2" fmla="*/ 2459858 w 4324338"/>
              <a:gd name="connsiteY2" fmla="*/ 403264 h 1889417"/>
              <a:gd name="connsiteX3" fmla="*/ 2414726 w 4324338"/>
              <a:gd name="connsiteY3" fmla="*/ 370852 h 1889417"/>
              <a:gd name="connsiteX4" fmla="*/ 1261883 w 4324338"/>
              <a:gd name="connsiteY4" fmla="*/ 615 h 1889417"/>
              <a:gd name="connsiteX5" fmla="*/ 70385 w 4324338"/>
              <a:gd name="connsiteY5" fmla="*/ 326182 h 1889417"/>
              <a:gd name="connsiteX6" fmla="*/ 0 w 4324338"/>
              <a:gd name="connsiteY6" fmla="*/ 376291 h 1889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4338" h="1889417">
                <a:moveTo>
                  <a:pt x="26412" y="1889417"/>
                </a:moveTo>
                <a:lnTo>
                  <a:pt x="4324338" y="1814397"/>
                </a:lnTo>
                <a:lnTo>
                  <a:pt x="2459858" y="403264"/>
                </a:lnTo>
                <a:lnTo>
                  <a:pt x="2414726" y="370852"/>
                </a:lnTo>
                <a:cubicBezTo>
                  <a:pt x="2062641" y="131313"/>
                  <a:pt x="1661870" y="10180"/>
                  <a:pt x="1261883" y="615"/>
                </a:cubicBezTo>
                <a:cubicBezTo>
                  <a:pt x="845229" y="-9347"/>
                  <a:pt x="429425" y="101751"/>
                  <a:pt x="70385" y="326182"/>
                </a:cubicBezTo>
                <a:lnTo>
                  <a:pt x="0" y="376291"/>
                </a:lnTo>
                <a:close/>
              </a:path>
            </a:pathLst>
          </a:custGeom>
          <a:gradFill>
            <a:gsLst>
              <a:gs pos="27000">
                <a:schemeClr val="bg2">
                  <a:alpha val="70000"/>
                </a:schemeClr>
              </a:gs>
              <a:gs pos="100000">
                <a:schemeClr val="accent1">
                  <a:lumMod val="60000"/>
                  <a:lumOff val="40000"/>
                  <a:alpha val="77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5" name="Picture 14" descr="A red circle with white text&#10;&#10;AI-generated content may be incorrect.">
            <a:extLst>
              <a:ext uri="{FF2B5EF4-FFF2-40B4-BE49-F238E27FC236}">
                <a16:creationId xmlns:a16="http://schemas.microsoft.com/office/drawing/2014/main" id="{1BFE1DCA-C7BC-98FA-8426-4B6F443AE7DF}"/>
              </a:ext>
            </a:extLst>
          </p:cNvPr>
          <p:cNvPicPr>
            <a:picLocks noChangeAspect="1"/>
          </p:cNvPicPr>
          <p:nvPr/>
        </p:nvPicPr>
        <p:blipFill>
          <a:blip r:embed="rId3">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444374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D0D7D-2431-0C11-6A68-E4F4B6F5E2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90F17E-D877-12EB-2115-968A6497448E}"/>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Facility Usage</a:t>
            </a:r>
          </a:p>
        </p:txBody>
      </p:sp>
      <p:sp>
        <p:nvSpPr>
          <p:cNvPr id="3" name="Content Placeholder 2">
            <a:extLst>
              <a:ext uri="{FF2B5EF4-FFF2-40B4-BE49-F238E27FC236}">
                <a16:creationId xmlns:a16="http://schemas.microsoft.com/office/drawing/2014/main" id="{3EA39A8C-1A62-8913-0F58-8B83FA9C36C2}"/>
              </a:ext>
            </a:extLst>
          </p:cNvPr>
          <p:cNvSpPr>
            <a:spLocks noGrp="1"/>
          </p:cNvSpPr>
          <p:nvPr>
            <p:ph idx="1"/>
          </p:nvPr>
        </p:nvSpPr>
        <p:spPr>
          <a:xfrm>
            <a:off x="114300" y="2139696"/>
            <a:ext cx="12077700" cy="4718304"/>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The spaces on our campus are actively being used weekly. Funerals, meetings, conferences, and tours are being held. Repairs are also being completed at an extremely high rate. The facilities on our campus are being used.</a:t>
            </a:r>
          </a:p>
          <a:p>
            <a:pPr marL="0" indent="0">
              <a:buNone/>
            </a:pPr>
            <a:endParaRPr lang="en-US" sz="3200" dirty="0">
              <a:latin typeface="Times New Roman" panose="02020603050405020304" pitchFamily="18" charset="0"/>
              <a:cs typeface="Times New Roman" panose="02020603050405020304" pitchFamily="18" charset="0"/>
            </a:endParaRPr>
          </a:p>
          <a:p>
            <a:pPr marL="0" indent="0" algn="ctr">
              <a:buNone/>
            </a:pPr>
            <a:r>
              <a:rPr lang="en-US" sz="3200" dirty="0">
                <a:latin typeface="Times New Roman" panose="02020603050405020304" pitchFamily="18" charset="0"/>
                <a:cs typeface="Times New Roman" panose="02020603050405020304" pitchFamily="18" charset="0"/>
              </a:rPr>
              <a:t>The assumption of available space can no longer be made.</a:t>
            </a:r>
          </a:p>
        </p:txBody>
      </p:sp>
      <p:pic>
        <p:nvPicPr>
          <p:cNvPr id="4" name="Picture 3" descr="A red circle with white text&#10;&#10;AI-generated content may be incorrect.">
            <a:extLst>
              <a:ext uri="{FF2B5EF4-FFF2-40B4-BE49-F238E27FC236}">
                <a16:creationId xmlns:a16="http://schemas.microsoft.com/office/drawing/2014/main" id="{25E9E9B1-4097-87DA-B19B-4359193B677E}"/>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3238156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3C2E2-8E85-9742-E724-02AB29BE6D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CF025A-5F2B-ED24-EA0C-9370EFD78515}"/>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Facility Usage</a:t>
            </a:r>
          </a:p>
        </p:txBody>
      </p:sp>
      <p:sp>
        <p:nvSpPr>
          <p:cNvPr id="3" name="Content Placeholder 2">
            <a:extLst>
              <a:ext uri="{FF2B5EF4-FFF2-40B4-BE49-F238E27FC236}">
                <a16:creationId xmlns:a16="http://schemas.microsoft.com/office/drawing/2014/main" id="{73906010-213A-1F23-D554-2D00DEDAE106}"/>
              </a:ext>
            </a:extLst>
          </p:cNvPr>
          <p:cNvSpPr>
            <a:spLocks noGrp="1"/>
          </p:cNvSpPr>
          <p:nvPr>
            <p:ph idx="1"/>
          </p:nvPr>
        </p:nvSpPr>
        <p:spPr>
          <a:xfrm>
            <a:off x="114300" y="2139696"/>
            <a:ext cx="12077700" cy="4718304"/>
          </a:xfrm>
        </p:spPr>
        <p:txBody>
          <a:bodyPr>
            <a:normAutofit lnSpcReduction="10000"/>
          </a:bodyPr>
          <a:lstStyle/>
          <a:p>
            <a:pPr marL="0" indent="0">
              <a:buNone/>
            </a:pPr>
            <a:r>
              <a:rPr lang="en-US" sz="3200" dirty="0">
                <a:latin typeface="Times New Roman" panose="02020603050405020304" pitchFamily="18" charset="0"/>
                <a:cs typeface="Times New Roman" panose="02020603050405020304" pitchFamily="18" charset="0"/>
              </a:rPr>
              <a:t>Please be sure to call the office to properly check for availability of campus space. Once availability has been confirmed (meaning date, time from desired access to anticipated exit of building, expected number of participants and space), then it is proper to proceed with finalizing/confirming the event.</a:t>
            </a:r>
          </a:p>
          <a:p>
            <a:pPr marL="0" indent="0">
              <a:buNone/>
            </a:pPr>
            <a:endParaRPr lang="en-US" sz="3200" dirty="0">
              <a:latin typeface="Times New Roman" panose="02020603050405020304" pitchFamily="18" charset="0"/>
              <a:cs typeface="Times New Roman" panose="02020603050405020304" pitchFamily="18" charset="0"/>
            </a:endParaRPr>
          </a:p>
          <a:p>
            <a:pPr marL="0" indent="0" algn="ctr">
              <a:buNone/>
            </a:pPr>
            <a:r>
              <a:rPr lang="en-US" sz="3200" dirty="0">
                <a:latin typeface="Times New Roman" panose="02020603050405020304" pitchFamily="18" charset="0"/>
                <a:cs typeface="Times New Roman" panose="02020603050405020304" pitchFamily="18" charset="0"/>
              </a:rPr>
              <a:t>Please do not confirm an event with anyone before confirming availability with church staff.</a:t>
            </a:r>
          </a:p>
        </p:txBody>
      </p:sp>
      <p:pic>
        <p:nvPicPr>
          <p:cNvPr id="4" name="Picture 3" descr="A red circle with white text&#10;&#10;AI-generated content may be incorrect.">
            <a:extLst>
              <a:ext uri="{FF2B5EF4-FFF2-40B4-BE49-F238E27FC236}">
                <a16:creationId xmlns:a16="http://schemas.microsoft.com/office/drawing/2014/main" id="{5BEA0EC0-B810-B29A-81B9-3ED68814AE46}"/>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155441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22154F-7DD0-6F55-FF0E-53DFFBD60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B540BF-61FD-95EC-DBC3-BDBC6973ED78}"/>
              </a:ext>
            </a:extLst>
          </p:cNvPr>
          <p:cNvSpPr>
            <a:spLocks noGrp="1"/>
          </p:cNvSpPr>
          <p:nvPr>
            <p:ph type="title"/>
          </p:nvPr>
        </p:nvSpPr>
        <p:spPr>
          <a:xfrm>
            <a:off x="1066800" y="936841"/>
            <a:ext cx="10663238" cy="953669"/>
          </a:xfrm>
        </p:spPr>
        <p:txBody>
          <a:bodyPr>
            <a:normAutofit/>
          </a:bodyPr>
          <a:lstStyle/>
          <a:p>
            <a:pPr algn="ctr"/>
            <a:r>
              <a:rPr lang="en-US" sz="6000" dirty="0">
                <a:latin typeface="Times New Roman" panose="02020603050405020304" pitchFamily="18" charset="0"/>
                <a:cs typeface="Times New Roman" panose="02020603050405020304" pitchFamily="18" charset="0"/>
              </a:rPr>
              <a:t>Facility Usage</a:t>
            </a:r>
          </a:p>
        </p:txBody>
      </p:sp>
      <p:sp>
        <p:nvSpPr>
          <p:cNvPr id="3" name="Content Placeholder 2">
            <a:extLst>
              <a:ext uri="{FF2B5EF4-FFF2-40B4-BE49-F238E27FC236}">
                <a16:creationId xmlns:a16="http://schemas.microsoft.com/office/drawing/2014/main" id="{E604459B-D79E-6999-CF4E-1F3204840E38}"/>
              </a:ext>
            </a:extLst>
          </p:cNvPr>
          <p:cNvSpPr>
            <a:spLocks noGrp="1"/>
          </p:cNvSpPr>
          <p:nvPr>
            <p:ph idx="1"/>
          </p:nvPr>
        </p:nvSpPr>
        <p:spPr>
          <a:xfrm>
            <a:off x="114300" y="2139696"/>
            <a:ext cx="12077700" cy="4718304"/>
          </a:xfrm>
        </p:spPr>
        <p:txBody>
          <a:bodyPr>
            <a:normAutofit/>
          </a:bodyPr>
          <a:lstStyle/>
          <a:p>
            <a:r>
              <a:rPr lang="en-US" sz="3200" dirty="0">
                <a:latin typeface="Times New Roman" panose="02020603050405020304" pitchFamily="18" charset="0"/>
                <a:cs typeface="Times New Roman" panose="02020603050405020304" pitchFamily="18" charset="0"/>
              </a:rPr>
              <a:t>If the desired space is reserved, check the availability for other spaces within our building.</a:t>
            </a:r>
          </a:p>
          <a:p>
            <a:r>
              <a:rPr lang="en-US" sz="3200" dirty="0">
                <a:latin typeface="Times New Roman" panose="02020603050405020304" pitchFamily="18" charset="0"/>
                <a:cs typeface="Times New Roman" panose="02020603050405020304" pitchFamily="18" charset="0"/>
              </a:rPr>
              <a:t>If a desired space is reserved and a member of our church passes away with desires to be funeralized here, the funeral takes precedence. Your event will be postponed to a later date that you as the ministry leader must request.</a:t>
            </a:r>
          </a:p>
        </p:txBody>
      </p:sp>
      <p:pic>
        <p:nvPicPr>
          <p:cNvPr id="4" name="Picture 3" descr="A red circle with white text&#10;&#10;AI-generated content may be incorrect.">
            <a:extLst>
              <a:ext uri="{FF2B5EF4-FFF2-40B4-BE49-F238E27FC236}">
                <a16:creationId xmlns:a16="http://schemas.microsoft.com/office/drawing/2014/main" id="{123CDAFD-8242-3D11-010D-D3953BEA6365}"/>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674583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D5B9E3-1F95-390F-5DF4-A9A339CD37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A3E652-A197-546D-4104-6F7D7B6278EF}"/>
              </a:ext>
            </a:extLst>
          </p:cNvPr>
          <p:cNvSpPr>
            <a:spLocks noGrp="1"/>
          </p:cNvSpPr>
          <p:nvPr>
            <p:ph type="ctrTitle"/>
          </p:nvPr>
        </p:nvSpPr>
        <p:spPr>
          <a:xfrm>
            <a:off x="1" y="1602889"/>
            <a:ext cx="12192000" cy="2011680"/>
          </a:xfrm>
        </p:spPr>
        <p:txBody>
          <a:bodyPr>
            <a:normAutofit/>
          </a:bodyPr>
          <a:lstStyle/>
          <a:p>
            <a:pPr algn="ctr"/>
            <a:r>
              <a:rPr lang="en-US" sz="6000" dirty="0">
                <a:latin typeface="Times New Roman" panose="02020603050405020304" pitchFamily="18" charset="0"/>
                <a:cs typeface="Times New Roman" panose="02020603050405020304" pitchFamily="18" charset="0"/>
              </a:rPr>
              <a:t>Misinterpretation of </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Vision &amp; Direction</a:t>
            </a:r>
          </a:p>
        </p:txBody>
      </p:sp>
      <p:pic>
        <p:nvPicPr>
          <p:cNvPr id="3" name="Picture 2" descr="A red circle with white text&#10;&#10;AI-generated content may be incorrect.">
            <a:extLst>
              <a:ext uri="{FF2B5EF4-FFF2-40B4-BE49-F238E27FC236}">
                <a16:creationId xmlns:a16="http://schemas.microsoft.com/office/drawing/2014/main" id="{CA75A575-1243-BDEF-A3F8-9B1BD72557DB}"/>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1816293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9E22D-5B95-B0B1-6924-EF3B958B82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68DEA5-D18F-AB6C-2E3A-923484C3CDB1}"/>
              </a:ext>
            </a:extLst>
          </p:cNvPr>
          <p:cNvSpPr>
            <a:spLocks noGrp="1"/>
          </p:cNvSpPr>
          <p:nvPr>
            <p:ph type="title"/>
          </p:nvPr>
        </p:nvSpPr>
        <p:spPr>
          <a:xfrm>
            <a:off x="114299" y="1"/>
            <a:ext cx="12077699" cy="1885949"/>
          </a:xfrm>
        </p:spPr>
        <p:txBody>
          <a:bodyPr>
            <a:normAutofit/>
          </a:bodyPr>
          <a:lstStyle/>
          <a:p>
            <a:pPr algn="ctr"/>
            <a:r>
              <a:rPr lang="en-US" sz="6000" dirty="0">
                <a:latin typeface="Times New Roman" panose="02020603050405020304" pitchFamily="18" charset="0"/>
                <a:cs typeface="Times New Roman" panose="02020603050405020304" pitchFamily="18" charset="0"/>
              </a:rPr>
              <a:t>Misinterpretation of </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Vision &amp; Direction</a:t>
            </a:r>
          </a:p>
        </p:txBody>
      </p:sp>
      <p:sp>
        <p:nvSpPr>
          <p:cNvPr id="3" name="Content Placeholder 2">
            <a:extLst>
              <a:ext uri="{FF2B5EF4-FFF2-40B4-BE49-F238E27FC236}">
                <a16:creationId xmlns:a16="http://schemas.microsoft.com/office/drawing/2014/main" id="{6CAB015C-4F09-3E9D-2734-54C8A7365F65}"/>
              </a:ext>
            </a:extLst>
          </p:cNvPr>
          <p:cNvSpPr>
            <a:spLocks noGrp="1"/>
          </p:cNvSpPr>
          <p:nvPr>
            <p:ph idx="1"/>
          </p:nvPr>
        </p:nvSpPr>
        <p:spPr>
          <a:xfrm>
            <a:off x="114300" y="2139696"/>
            <a:ext cx="12077700" cy="4718304"/>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Vision is sensitive information and the process by which it should be handled is precious in the eyes of God. As leaders, you have the responsibility to be Vision Catchers and Vision Carriers. These roles demand thorough understanding and a desire driven by the Holy Spirit for correct interpretation of the vision and direction that is given. Vision is the vehicular gas and direction is your windshield. Attempting to go forward without them presents alarming signs that require intervention.</a:t>
            </a:r>
          </a:p>
        </p:txBody>
      </p:sp>
      <p:pic>
        <p:nvPicPr>
          <p:cNvPr id="4" name="Picture 3" descr="A red circle with white text&#10;&#10;AI-generated content may be incorrect.">
            <a:extLst>
              <a:ext uri="{FF2B5EF4-FFF2-40B4-BE49-F238E27FC236}">
                <a16:creationId xmlns:a16="http://schemas.microsoft.com/office/drawing/2014/main" id="{9BEEB0F1-8F57-9634-3DF0-4F38293DD4FE}"/>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689232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CEB02-B9F4-2C80-925C-879277E9F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67A747-C273-3986-0C4F-E145A5877DE8}"/>
              </a:ext>
            </a:extLst>
          </p:cNvPr>
          <p:cNvSpPr>
            <a:spLocks noGrp="1"/>
          </p:cNvSpPr>
          <p:nvPr>
            <p:ph type="title"/>
          </p:nvPr>
        </p:nvSpPr>
        <p:spPr>
          <a:xfrm>
            <a:off x="114299" y="1"/>
            <a:ext cx="12077699" cy="1885949"/>
          </a:xfrm>
        </p:spPr>
        <p:txBody>
          <a:bodyPr>
            <a:normAutofit/>
          </a:bodyPr>
          <a:lstStyle/>
          <a:p>
            <a:pPr algn="ctr"/>
            <a:r>
              <a:rPr lang="en-US" sz="6000" dirty="0">
                <a:latin typeface="Times New Roman" panose="02020603050405020304" pitchFamily="18" charset="0"/>
                <a:cs typeface="Times New Roman" panose="02020603050405020304" pitchFamily="18" charset="0"/>
              </a:rPr>
              <a:t>Misinterpretation of </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Vision &amp; Direction</a:t>
            </a:r>
          </a:p>
        </p:txBody>
      </p:sp>
      <p:sp>
        <p:nvSpPr>
          <p:cNvPr id="3" name="Content Placeholder 2">
            <a:extLst>
              <a:ext uri="{FF2B5EF4-FFF2-40B4-BE49-F238E27FC236}">
                <a16:creationId xmlns:a16="http://schemas.microsoft.com/office/drawing/2014/main" id="{8FABFE29-74EA-1F98-9813-AF3F7B85044E}"/>
              </a:ext>
            </a:extLst>
          </p:cNvPr>
          <p:cNvSpPr>
            <a:spLocks noGrp="1"/>
          </p:cNvSpPr>
          <p:nvPr>
            <p:ph idx="1"/>
          </p:nvPr>
        </p:nvSpPr>
        <p:spPr>
          <a:xfrm>
            <a:off x="114300" y="2139696"/>
            <a:ext cx="12077700" cy="4718304"/>
          </a:xfrm>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The Senior Pastor &amp; Executive Pastor will always ensure you have all the information necessary to proceed in order.</a:t>
            </a:r>
          </a:p>
          <a:p>
            <a:pPr marL="0" indent="0">
              <a:buNone/>
            </a:pPr>
            <a:r>
              <a:rPr lang="en-US" sz="3200" dirty="0">
                <a:latin typeface="Times New Roman" panose="02020603050405020304" pitchFamily="18" charset="0"/>
                <a:cs typeface="Times New Roman" panose="02020603050405020304" pitchFamily="18" charset="0"/>
              </a:rPr>
              <a:t>If there is any uncertainty after initial vision/direction is provided, ask the Senior Pastor or the Executive Pastor.</a:t>
            </a:r>
          </a:p>
          <a:p>
            <a:pPr marL="0" indent="0">
              <a:buNone/>
            </a:pPr>
            <a:r>
              <a:rPr lang="en-US" sz="3200" dirty="0">
                <a:latin typeface="Times New Roman" panose="02020603050405020304" pitchFamily="18" charset="0"/>
                <a:cs typeface="Times New Roman" panose="02020603050405020304" pitchFamily="18" charset="0"/>
              </a:rPr>
              <a:t>If any information was intentionally omitted, it will be shared at the appropriate time to the appropriate individual(s).</a:t>
            </a:r>
          </a:p>
          <a:p>
            <a:pPr marL="0" indent="0">
              <a:buNone/>
            </a:pPr>
            <a:r>
              <a:rPr lang="en-US" sz="3200" dirty="0">
                <a:latin typeface="Times New Roman" panose="02020603050405020304" pitchFamily="18" charset="0"/>
                <a:cs typeface="Times New Roman" panose="02020603050405020304" pitchFamily="18" charset="0"/>
              </a:rPr>
              <a:t>No one reserves the right to cast their own vision or relay messages that do not align with the vision.</a:t>
            </a:r>
            <a:endParaRPr lang="en-US" sz="3200" i="1" dirty="0">
              <a:latin typeface="Times New Roman" panose="02020603050405020304" pitchFamily="18" charset="0"/>
              <a:cs typeface="Times New Roman" panose="02020603050405020304" pitchFamily="18" charset="0"/>
            </a:endParaRPr>
          </a:p>
        </p:txBody>
      </p:sp>
      <p:pic>
        <p:nvPicPr>
          <p:cNvPr id="4" name="Picture 3" descr="A red circle with white text&#10;&#10;AI-generated content may be incorrect.">
            <a:extLst>
              <a:ext uri="{FF2B5EF4-FFF2-40B4-BE49-F238E27FC236}">
                <a16:creationId xmlns:a16="http://schemas.microsoft.com/office/drawing/2014/main" id="{48285821-ED62-4615-60E7-BBC951A9CE29}"/>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432448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C3E184-7894-3229-EC82-ECBB14DA3C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8CC4DE-722A-A8FB-2870-5283AB9C7C5B}"/>
              </a:ext>
            </a:extLst>
          </p:cNvPr>
          <p:cNvSpPr>
            <a:spLocks noGrp="1"/>
          </p:cNvSpPr>
          <p:nvPr>
            <p:ph type="ctrTitle"/>
          </p:nvPr>
        </p:nvSpPr>
        <p:spPr>
          <a:xfrm>
            <a:off x="314325" y="1057274"/>
            <a:ext cx="9601200" cy="2371725"/>
          </a:xfrm>
        </p:spPr>
        <p:txBody>
          <a:bodyPr>
            <a:normAutofit/>
          </a:bodyPr>
          <a:lstStyle/>
          <a:p>
            <a:pPr algn="ctr"/>
            <a:r>
              <a:rPr lang="en-US" sz="6000" dirty="0">
                <a:latin typeface="Times New Roman" panose="02020603050405020304" pitchFamily="18" charset="0"/>
                <a:cs typeface="Times New Roman" panose="02020603050405020304" pitchFamily="18" charset="0"/>
              </a:rPr>
              <a:t>Fifteenth Avenue Marketing</a:t>
            </a:r>
          </a:p>
        </p:txBody>
      </p:sp>
      <p:pic>
        <p:nvPicPr>
          <p:cNvPr id="4" name="Picture 3" descr="A red circle with white text&#10;&#10;AI-generated content may be incorrect.">
            <a:extLst>
              <a:ext uri="{FF2B5EF4-FFF2-40B4-BE49-F238E27FC236}">
                <a16:creationId xmlns:a16="http://schemas.microsoft.com/office/drawing/2014/main" id="{A1B08318-3DCB-C0C6-D6DB-2034A9D4A053}"/>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1401637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2D590-53DC-3ADF-6592-3204C28ABB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5C60CF-1901-DCF0-BA92-CECAC05A0241}"/>
              </a:ext>
            </a:extLst>
          </p:cNvPr>
          <p:cNvSpPr>
            <a:spLocks noGrp="1"/>
          </p:cNvSpPr>
          <p:nvPr>
            <p:ph type="title"/>
          </p:nvPr>
        </p:nvSpPr>
        <p:spPr>
          <a:xfrm>
            <a:off x="114299" y="1"/>
            <a:ext cx="12077699" cy="1885949"/>
          </a:xfrm>
        </p:spPr>
        <p:txBody>
          <a:bodyPr>
            <a:normAutofit/>
          </a:bodyPr>
          <a:lstStyle/>
          <a:p>
            <a:pPr algn="ctr"/>
            <a:r>
              <a:rPr lang="en-US" sz="6000" dirty="0">
                <a:latin typeface="Times New Roman" panose="02020603050405020304" pitchFamily="18" charset="0"/>
                <a:cs typeface="Times New Roman" panose="02020603050405020304" pitchFamily="18" charset="0"/>
              </a:rPr>
              <a:t>Fifteenth Avenue Marketing</a:t>
            </a:r>
          </a:p>
        </p:txBody>
      </p:sp>
      <p:sp>
        <p:nvSpPr>
          <p:cNvPr id="3" name="Content Placeholder 2">
            <a:extLst>
              <a:ext uri="{FF2B5EF4-FFF2-40B4-BE49-F238E27FC236}">
                <a16:creationId xmlns:a16="http://schemas.microsoft.com/office/drawing/2014/main" id="{849A7193-97D7-D46E-B83A-42B54C73177B}"/>
              </a:ext>
            </a:extLst>
          </p:cNvPr>
          <p:cNvSpPr>
            <a:spLocks noGrp="1"/>
          </p:cNvSpPr>
          <p:nvPr>
            <p:ph idx="1"/>
          </p:nvPr>
        </p:nvSpPr>
        <p:spPr>
          <a:xfrm>
            <a:off x="114300" y="2139696"/>
            <a:ext cx="12077700" cy="4718304"/>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All ministries work with, and advertise through, the Media Ministry. They ensure proper and consistent branding. This method ensures efficacy and the standard of excellence provided by the Senior &amp; Executive Pastors of Fifteenth Avenue. </a:t>
            </a:r>
          </a:p>
          <a:p>
            <a:pPr marL="0" indent="0">
              <a:buNone/>
            </a:pPr>
            <a:r>
              <a:rPr lang="en-US" sz="3200" dirty="0">
                <a:latin typeface="Times New Roman" panose="02020603050405020304" pitchFamily="18" charset="0"/>
                <a:cs typeface="Times New Roman" panose="02020603050405020304" pitchFamily="18" charset="0"/>
              </a:rPr>
              <a:t>Please prepare to make yourself available for potential requests from the Media Ministry. </a:t>
            </a:r>
          </a:p>
        </p:txBody>
      </p:sp>
      <p:pic>
        <p:nvPicPr>
          <p:cNvPr id="4" name="Picture 3" descr="A red circle with white text&#10;&#10;AI-generated content may be incorrect.">
            <a:extLst>
              <a:ext uri="{FF2B5EF4-FFF2-40B4-BE49-F238E27FC236}">
                <a16:creationId xmlns:a16="http://schemas.microsoft.com/office/drawing/2014/main" id="{0AD1CE80-33C9-3F40-4EEA-E9D2652C2A7D}"/>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16045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F1E5F-0941-2265-B10E-635541412717}"/>
              </a:ext>
            </a:extLst>
          </p:cNvPr>
          <p:cNvSpPr>
            <a:spLocks noGrp="1"/>
          </p:cNvSpPr>
          <p:nvPr>
            <p:ph type="title"/>
          </p:nvPr>
        </p:nvSpPr>
        <p:spPr>
          <a:xfrm>
            <a:off x="1066800" y="330200"/>
            <a:ext cx="8886884" cy="939800"/>
          </a:xfrm>
        </p:spPr>
        <p:txBody>
          <a:bodyPr>
            <a:normAutofit/>
          </a:bodyPr>
          <a:lstStyle/>
          <a:p>
            <a:pPr algn="ctr"/>
            <a:r>
              <a:rPr lang="en-US" sz="6000" dirty="0">
                <a:latin typeface="Times New Roman" panose="02020603050405020304" pitchFamily="18" charset="0"/>
                <a:cs typeface="Times New Roman" panose="02020603050405020304" pitchFamily="18" charset="0"/>
              </a:rPr>
              <a:t>Roles &amp; Responsibilities</a:t>
            </a:r>
          </a:p>
        </p:txBody>
      </p:sp>
      <p:sp>
        <p:nvSpPr>
          <p:cNvPr id="3" name="Content Placeholder 2">
            <a:extLst>
              <a:ext uri="{FF2B5EF4-FFF2-40B4-BE49-F238E27FC236}">
                <a16:creationId xmlns:a16="http://schemas.microsoft.com/office/drawing/2014/main" id="{ACBF2C69-53CB-3A64-84A6-EDA3F78507F1}"/>
              </a:ext>
            </a:extLst>
          </p:cNvPr>
          <p:cNvSpPr>
            <a:spLocks noGrp="1"/>
          </p:cNvSpPr>
          <p:nvPr>
            <p:ph idx="1"/>
          </p:nvPr>
        </p:nvSpPr>
        <p:spPr>
          <a:xfrm>
            <a:off x="279400" y="1473200"/>
            <a:ext cx="11366500" cy="5219700"/>
          </a:xfrm>
        </p:spPr>
        <p:txBody>
          <a:bodyPr>
            <a:noAutofit/>
          </a:bodyPr>
          <a:lstStyle/>
          <a:p>
            <a:r>
              <a:rPr lang="en-US" sz="3200" dirty="0">
                <a:latin typeface="Times New Roman" panose="02020603050405020304" pitchFamily="18" charset="0"/>
                <a:cs typeface="Times New Roman" panose="02020603050405020304" pitchFamily="18" charset="0"/>
              </a:rPr>
              <a:t>Take ownership of </a:t>
            </a:r>
            <a:r>
              <a:rPr lang="en-US" sz="3200" b="1" dirty="0">
                <a:latin typeface="Times New Roman" panose="02020603050405020304" pitchFamily="18" charset="0"/>
                <a:cs typeface="Times New Roman" panose="02020603050405020304" pitchFamily="18" charset="0"/>
              </a:rPr>
              <a:t>your</a:t>
            </a:r>
            <a:r>
              <a:rPr lang="en-US" sz="3200" dirty="0">
                <a:latin typeface="Times New Roman" panose="02020603050405020304" pitchFamily="18" charset="0"/>
                <a:cs typeface="Times New Roman" panose="02020603050405020304" pitchFamily="18" charset="0"/>
              </a:rPr>
              <a:t> Ministry! It is not </a:t>
            </a:r>
            <a:r>
              <a:rPr lang="en-US" sz="3200" b="1" dirty="0">
                <a:latin typeface="Times New Roman" panose="02020603050405020304" pitchFamily="18" charset="0"/>
                <a:cs typeface="Times New Roman" panose="02020603050405020304" pitchFamily="18" charset="0"/>
              </a:rPr>
              <a:t>yours</a:t>
            </a:r>
            <a:r>
              <a:rPr lang="en-US" sz="3200" dirty="0">
                <a:latin typeface="Times New Roman" panose="02020603050405020304" pitchFamily="18" charset="0"/>
                <a:cs typeface="Times New Roman" panose="02020603050405020304" pitchFamily="18" charset="0"/>
              </a:rPr>
              <a:t> but </a:t>
            </a:r>
            <a:r>
              <a:rPr lang="en-US" sz="3200" b="1" dirty="0">
                <a:latin typeface="Times New Roman" panose="02020603050405020304" pitchFamily="18" charset="0"/>
                <a:cs typeface="Times New Roman" panose="02020603050405020304" pitchFamily="18" charset="0"/>
              </a:rPr>
              <a:t>yours</a:t>
            </a:r>
            <a:r>
              <a:rPr lang="en-US" sz="3200" dirty="0">
                <a:latin typeface="Times New Roman" panose="02020603050405020304" pitchFamily="18" charset="0"/>
                <a:cs typeface="Times New Roman" panose="02020603050405020304" pitchFamily="18" charset="0"/>
              </a:rPr>
              <a:t> to manage.</a:t>
            </a:r>
          </a:p>
          <a:p>
            <a:r>
              <a:rPr lang="en-US" sz="3200" dirty="0">
                <a:latin typeface="Times New Roman" panose="02020603050405020304" pitchFamily="18" charset="0"/>
                <a:cs typeface="Times New Roman" panose="02020603050405020304" pitchFamily="18" charset="0"/>
              </a:rPr>
              <a:t>It is not the office staff or Pastor’s job to do the hard work of your ministry.</a:t>
            </a:r>
          </a:p>
          <a:p>
            <a:r>
              <a:rPr lang="en-US" sz="3200" dirty="0">
                <a:latin typeface="Times New Roman" panose="02020603050405020304" pitchFamily="18" charset="0"/>
                <a:cs typeface="Times New Roman" panose="02020603050405020304" pitchFamily="18" charset="0"/>
              </a:rPr>
              <a:t>Assume that you are the only person who will inform your ministry members of their tasks and duties.</a:t>
            </a:r>
          </a:p>
          <a:p>
            <a:r>
              <a:rPr lang="en-US" sz="3200" dirty="0">
                <a:latin typeface="Times New Roman" panose="02020603050405020304" pitchFamily="18" charset="0"/>
                <a:cs typeface="Times New Roman" panose="02020603050405020304" pitchFamily="18" charset="0"/>
              </a:rPr>
              <a:t>Assessing ministry participation is the responsibility of the ministry leader.</a:t>
            </a:r>
          </a:p>
        </p:txBody>
      </p:sp>
      <p:pic>
        <p:nvPicPr>
          <p:cNvPr id="5" name="Picture 4" descr="A red circle with white text&#10;&#10;AI-generated content may be incorrect.">
            <a:extLst>
              <a:ext uri="{FF2B5EF4-FFF2-40B4-BE49-F238E27FC236}">
                <a16:creationId xmlns:a16="http://schemas.microsoft.com/office/drawing/2014/main" id="{BE243F0F-6C53-3190-537C-6E08F4EE2796}"/>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413011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E2B6EA-62C8-0C95-E0F4-17A59D0F48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902A79-41ED-280A-517A-7FB13FFB1A73}"/>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Roles &amp; Responsibilities</a:t>
            </a:r>
          </a:p>
        </p:txBody>
      </p:sp>
      <p:sp>
        <p:nvSpPr>
          <p:cNvPr id="3" name="Content Placeholder 2">
            <a:extLst>
              <a:ext uri="{FF2B5EF4-FFF2-40B4-BE49-F238E27FC236}">
                <a16:creationId xmlns:a16="http://schemas.microsoft.com/office/drawing/2014/main" id="{75E8FAA6-D096-0B06-DD9D-D39AC1E0F5DE}"/>
              </a:ext>
            </a:extLst>
          </p:cNvPr>
          <p:cNvSpPr>
            <a:spLocks noGrp="1"/>
          </p:cNvSpPr>
          <p:nvPr>
            <p:ph idx="1"/>
          </p:nvPr>
        </p:nvSpPr>
        <p:spPr>
          <a:xfrm>
            <a:off x="279400" y="1890510"/>
            <a:ext cx="11366500" cy="4802390"/>
          </a:xfrm>
        </p:spPr>
        <p:txBody>
          <a:bodyPr>
            <a:noAutofit/>
          </a:bodyPr>
          <a:lstStyle/>
          <a:p>
            <a:r>
              <a:rPr lang="en-US" sz="3200" dirty="0">
                <a:latin typeface="Times New Roman" panose="02020603050405020304" pitchFamily="18" charset="0"/>
                <a:cs typeface="Times New Roman" panose="02020603050405020304" pitchFamily="18" charset="0"/>
              </a:rPr>
              <a:t>Excellence is the standard! I am not a micro-manager, but I will not allow your ministry to suffer. </a:t>
            </a:r>
          </a:p>
          <a:p>
            <a:pPr marL="0" indent="0">
              <a:buNone/>
            </a:pPr>
            <a:r>
              <a:rPr lang="en-US" sz="3200" dirty="0">
                <a:latin typeface="Times New Roman" panose="02020603050405020304" pitchFamily="18" charset="0"/>
                <a:cs typeface="Times New Roman" panose="02020603050405020304" pitchFamily="18" charset="0"/>
              </a:rPr>
              <a:t>Note: If I am stepping into your ministry matters, I have a concern.</a:t>
            </a:r>
          </a:p>
          <a:p>
            <a:pPr marL="0" indent="0">
              <a:buNone/>
            </a:pPr>
            <a:r>
              <a:rPr lang="en-US" sz="3200" dirty="0">
                <a:latin typeface="Times New Roman" panose="02020603050405020304" pitchFamily="18" charset="0"/>
                <a:cs typeface="Times New Roman" panose="02020603050405020304" pitchFamily="18" charset="0"/>
              </a:rPr>
              <a:t>Be vigilant. </a:t>
            </a:r>
            <a:r>
              <a:rPr lang="en-US" sz="3200" b="1" dirty="0">
                <a:latin typeface="Times New Roman" panose="02020603050405020304" pitchFamily="18" charset="0"/>
                <a:cs typeface="Times New Roman" panose="02020603050405020304" pitchFamily="18" charset="0"/>
              </a:rPr>
              <a:t>Never</a:t>
            </a:r>
            <a:r>
              <a:rPr lang="en-US" sz="3200" dirty="0">
                <a:latin typeface="Times New Roman" panose="02020603050405020304" pitchFamily="18" charset="0"/>
                <a:cs typeface="Times New Roman" panose="02020603050405020304" pitchFamily="18" charset="0"/>
              </a:rPr>
              <a:t> assume it will go well or as planned. Plan and practice until time to execute.</a:t>
            </a:r>
          </a:p>
          <a:p>
            <a:pPr marL="0" indent="0">
              <a:buNone/>
            </a:pPr>
            <a:r>
              <a:rPr lang="en-US" sz="3200" dirty="0">
                <a:latin typeface="Times New Roman" panose="02020603050405020304" pitchFamily="18" charset="0"/>
                <a:cs typeface="Times New Roman" panose="02020603050405020304" pitchFamily="18" charset="0"/>
              </a:rPr>
              <a:t>Have after-action meetings to evaluate successes and failures.</a:t>
            </a:r>
          </a:p>
          <a:p>
            <a:pPr marL="0" indent="0" algn="ctr">
              <a:buNone/>
            </a:pPr>
            <a:r>
              <a:rPr lang="en-US" sz="3200" dirty="0">
                <a:latin typeface="Times New Roman" panose="02020603050405020304" pitchFamily="18" charset="0"/>
                <a:cs typeface="Times New Roman" panose="02020603050405020304" pitchFamily="18" charset="0"/>
              </a:rPr>
              <a:t>This means you must be </a:t>
            </a:r>
            <a:r>
              <a:rPr lang="en-US" sz="3200" b="1" dirty="0">
                <a:latin typeface="Times New Roman" panose="02020603050405020304" pitchFamily="18" charset="0"/>
                <a:cs typeface="Times New Roman" panose="02020603050405020304" pitchFamily="18" charset="0"/>
              </a:rPr>
              <a:t>HONEST</a:t>
            </a:r>
            <a:r>
              <a:rPr lang="en-US" sz="3200" dirty="0">
                <a:latin typeface="Times New Roman" panose="02020603050405020304" pitchFamily="18" charset="0"/>
                <a:cs typeface="Times New Roman" panose="02020603050405020304" pitchFamily="18" charset="0"/>
              </a:rPr>
              <a:t>!</a:t>
            </a:r>
          </a:p>
        </p:txBody>
      </p:sp>
      <p:pic>
        <p:nvPicPr>
          <p:cNvPr id="4" name="Picture 3" descr="A red circle with white text&#10;&#10;AI-generated content may be incorrect.">
            <a:extLst>
              <a:ext uri="{FF2B5EF4-FFF2-40B4-BE49-F238E27FC236}">
                <a16:creationId xmlns:a16="http://schemas.microsoft.com/office/drawing/2014/main" id="{45704382-D5AE-9EE0-2BF0-53024C94EDA4}"/>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2843318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95E88-0A4C-309A-69A7-625B9C5DD7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BA65F7-CF8F-05E0-D94E-94F0A41510E8}"/>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Roles &amp; Responsibilities</a:t>
            </a:r>
          </a:p>
        </p:txBody>
      </p:sp>
      <p:sp>
        <p:nvSpPr>
          <p:cNvPr id="3" name="Content Placeholder 2">
            <a:extLst>
              <a:ext uri="{FF2B5EF4-FFF2-40B4-BE49-F238E27FC236}">
                <a16:creationId xmlns:a16="http://schemas.microsoft.com/office/drawing/2014/main" id="{35272E59-5BAD-883C-F92D-2851CF0C4B78}"/>
              </a:ext>
            </a:extLst>
          </p:cNvPr>
          <p:cNvSpPr>
            <a:spLocks noGrp="1"/>
          </p:cNvSpPr>
          <p:nvPr>
            <p:ph idx="1"/>
          </p:nvPr>
        </p:nvSpPr>
        <p:spPr>
          <a:xfrm>
            <a:off x="279400" y="2476500"/>
            <a:ext cx="11366500" cy="2070100"/>
          </a:xfrm>
        </p:spPr>
        <p:txBody>
          <a:bodyPr>
            <a:noAutofit/>
          </a:bodyPr>
          <a:lstStyle/>
          <a:p>
            <a:pPr marL="0" indent="0" algn="ctr">
              <a:buNone/>
            </a:pPr>
            <a:r>
              <a:rPr lang="en-US" sz="4800" dirty="0">
                <a:latin typeface="Times New Roman" panose="02020603050405020304" pitchFamily="18" charset="0"/>
                <a:cs typeface="Times New Roman" panose="02020603050405020304" pitchFamily="18" charset="0"/>
              </a:rPr>
              <a:t>Umbrella leaders are responsible for structuring umbrella processes.</a:t>
            </a:r>
          </a:p>
        </p:txBody>
      </p:sp>
      <p:pic>
        <p:nvPicPr>
          <p:cNvPr id="4" name="Picture 3" descr="A red circle with white text&#10;&#10;AI-generated content may be incorrect.">
            <a:extLst>
              <a:ext uri="{FF2B5EF4-FFF2-40B4-BE49-F238E27FC236}">
                <a16:creationId xmlns:a16="http://schemas.microsoft.com/office/drawing/2014/main" id="{C44F0F00-A0A9-304D-4E4D-4AB31CF21317}"/>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182677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77A57-A022-B689-C695-83FE6E2CE0A0}"/>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Collaboration</a:t>
            </a:r>
          </a:p>
        </p:txBody>
      </p:sp>
      <p:sp>
        <p:nvSpPr>
          <p:cNvPr id="3" name="Content Placeholder 2">
            <a:extLst>
              <a:ext uri="{FF2B5EF4-FFF2-40B4-BE49-F238E27FC236}">
                <a16:creationId xmlns:a16="http://schemas.microsoft.com/office/drawing/2014/main" id="{56E31551-A9CE-785F-9A0C-4E337B9A019F}"/>
              </a:ext>
            </a:extLst>
          </p:cNvPr>
          <p:cNvSpPr>
            <a:spLocks noGrp="1"/>
          </p:cNvSpPr>
          <p:nvPr>
            <p:ph idx="1"/>
          </p:nvPr>
        </p:nvSpPr>
        <p:spPr>
          <a:xfrm>
            <a:off x="190500" y="2139696"/>
            <a:ext cx="11658600" cy="3029204"/>
          </a:xfrm>
        </p:spPr>
        <p:txBody>
          <a:bodyPr>
            <a:normAutofit/>
          </a:bodyPr>
          <a:lstStyle/>
          <a:p>
            <a:r>
              <a:rPr lang="en-US" sz="3200" dirty="0">
                <a:latin typeface="Times New Roman" panose="02020603050405020304" pitchFamily="18" charset="0"/>
                <a:cs typeface="Times New Roman" panose="02020603050405020304" pitchFamily="18" charset="0"/>
              </a:rPr>
              <a:t>Umbrella leaders help to direct the work of the ministries in their umbrella.</a:t>
            </a:r>
          </a:p>
          <a:p>
            <a:pPr lvl="1"/>
            <a:r>
              <a:rPr lang="en-US" sz="3200" dirty="0">
                <a:latin typeface="Times New Roman" panose="02020603050405020304" pitchFamily="18" charset="0"/>
                <a:cs typeface="Times New Roman" panose="02020603050405020304" pitchFamily="18" charset="0"/>
              </a:rPr>
              <a:t>They do not control the ministry leaders in their umbrella, but they help them to make their work fit in the work of the vision.</a:t>
            </a:r>
          </a:p>
        </p:txBody>
      </p:sp>
      <p:pic>
        <p:nvPicPr>
          <p:cNvPr id="4" name="Picture 3" descr="A red circle with white text&#10;&#10;AI-generated content may be incorrect.">
            <a:extLst>
              <a:ext uri="{FF2B5EF4-FFF2-40B4-BE49-F238E27FC236}">
                <a16:creationId xmlns:a16="http://schemas.microsoft.com/office/drawing/2014/main" id="{C3EE8E61-718C-4DAE-5FFD-50201F9AEF5F}"/>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835757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EAA50B-144F-CEC5-0C5D-B7C556050C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95B930-FB28-7E81-0996-3573363B4F9B}"/>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Know Your Role</a:t>
            </a:r>
          </a:p>
        </p:txBody>
      </p:sp>
      <p:sp>
        <p:nvSpPr>
          <p:cNvPr id="3" name="Content Placeholder 2">
            <a:extLst>
              <a:ext uri="{FF2B5EF4-FFF2-40B4-BE49-F238E27FC236}">
                <a16:creationId xmlns:a16="http://schemas.microsoft.com/office/drawing/2014/main" id="{787116B5-A5DC-0E6B-95B6-CC2D2034165F}"/>
              </a:ext>
            </a:extLst>
          </p:cNvPr>
          <p:cNvSpPr>
            <a:spLocks noGrp="1"/>
          </p:cNvSpPr>
          <p:nvPr>
            <p:ph idx="1"/>
          </p:nvPr>
        </p:nvSpPr>
        <p:spPr>
          <a:xfrm>
            <a:off x="190500" y="2641600"/>
            <a:ext cx="11658600" cy="1752600"/>
          </a:xfrm>
        </p:spPr>
        <p:txBody>
          <a:bodyPr>
            <a:normAutofit/>
          </a:bodyPr>
          <a:lstStyle/>
          <a:p>
            <a:pPr marL="0" indent="0" algn="ctr">
              <a:buNone/>
            </a:pPr>
            <a:r>
              <a:rPr lang="en-US" sz="7200" dirty="0">
                <a:latin typeface="Times New Roman" panose="02020603050405020304" pitchFamily="18" charset="0"/>
                <a:cs typeface="Times New Roman" panose="02020603050405020304" pitchFamily="18" charset="0"/>
              </a:rPr>
              <a:t>Know </a:t>
            </a:r>
            <a:r>
              <a:rPr lang="en-US" sz="7200" b="1" dirty="0">
                <a:latin typeface="Times New Roman" panose="02020603050405020304" pitchFamily="18" charset="0"/>
                <a:cs typeface="Times New Roman" panose="02020603050405020304" pitchFamily="18" charset="0"/>
              </a:rPr>
              <a:t>when </a:t>
            </a:r>
            <a:r>
              <a:rPr lang="en-US" sz="7200" dirty="0">
                <a:latin typeface="Times New Roman" panose="02020603050405020304" pitchFamily="18" charset="0"/>
                <a:cs typeface="Times New Roman" panose="02020603050405020304" pitchFamily="18" charset="0"/>
              </a:rPr>
              <a:t>to step in.</a:t>
            </a:r>
          </a:p>
        </p:txBody>
      </p:sp>
      <p:pic>
        <p:nvPicPr>
          <p:cNvPr id="4" name="Picture 3" descr="A red circle with white text&#10;&#10;AI-generated content may be incorrect.">
            <a:extLst>
              <a:ext uri="{FF2B5EF4-FFF2-40B4-BE49-F238E27FC236}">
                <a16:creationId xmlns:a16="http://schemas.microsoft.com/office/drawing/2014/main" id="{A62EC031-B8AB-1E42-A8A4-A14BDAA49AE6}"/>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370330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68A34-CEDE-2B34-D181-34EAEAC024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ED8BC2-7BAA-C41F-6DD3-3D5C1FA2B129}"/>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Collaboration</a:t>
            </a:r>
          </a:p>
        </p:txBody>
      </p:sp>
      <p:sp>
        <p:nvSpPr>
          <p:cNvPr id="3" name="Content Placeholder 2">
            <a:extLst>
              <a:ext uri="{FF2B5EF4-FFF2-40B4-BE49-F238E27FC236}">
                <a16:creationId xmlns:a16="http://schemas.microsoft.com/office/drawing/2014/main" id="{7A81FC59-3713-EEC0-B160-4260468352A8}"/>
              </a:ext>
            </a:extLst>
          </p:cNvPr>
          <p:cNvSpPr>
            <a:spLocks noGrp="1"/>
          </p:cNvSpPr>
          <p:nvPr>
            <p:ph idx="1"/>
          </p:nvPr>
        </p:nvSpPr>
        <p:spPr>
          <a:xfrm>
            <a:off x="190500" y="2540000"/>
            <a:ext cx="11658600" cy="1803400"/>
          </a:xfrm>
        </p:spPr>
        <p:txBody>
          <a:bodyPr>
            <a:normAutofit/>
          </a:bodyPr>
          <a:lstStyle/>
          <a:p>
            <a:pPr marL="0" indent="0" algn="ctr">
              <a:buNone/>
            </a:pPr>
            <a:r>
              <a:rPr lang="en-US" sz="7200" dirty="0">
                <a:latin typeface="Times New Roman" panose="02020603050405020304" pitchFamily="18" charset="0"/>
                <a:cs typeface="Times New Roman" panose="02020603050405020304" pitchFamily="18" charset="0"/>
              </a:rPr>
              <a:t>Delegation is your friend!</a:t>
            </a:r>
          </a:p>
        </p:txBody>
      </p:sp>
      <p:pic>
        <p:nvPicPr>
          <p:cNvPr id="4" name="Picture 3" descr="A red circle with white text&#10;&#10;AI-generated content may be incorrect.">
            <a:extLst>
              <a:ext uri="{FF2B5EF4-FFF2-40B4-BE49-F238E27FC236}">
                <a16:creationId xmlns:a16="http://schemas.microsoft.com/office/drawing/2014/main" id="{5A13E6B9-120D-BE14-A4B5-B1E5E27924C1}"/>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1068599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23261-0859-2339-15DF-EFF75429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C1C136-C883-647A-0F25-01DBBFB716F1}"/>
              </a:ext>
            </a:extLst>
          </p:cNvPr>
          <p:cNvSpPr>
            <a:spLocks noGrp="1"/>
          </p:cNvSpPr>
          <p:nvPr>
            <p:ph type="title"/>
          </p:nvPr>
        </p:nvSpPr>
        <p:spPr/>
        <p:txBody>
          <a:bodyPr>
            <a:normAutofit/>
          </a:bodyPr>
          <a:lstStyle/>
          <a:p>
            <a:pPr algn="ctr"/>
            <a:r>
              <a:rPr lang="en-US" sz="6000" dirty="0">
                <a:latin typeface="Times New Roman" panose="02020603050405020304" pitchFamily="18" charset="0"/>
                <a:cs typeface="Times New Roman" panose="02020603050405020304" pitchFamily="18" charset="0"/>
              </a:rPr>
              <a:t>Teamwork is Required!</a:t>
            </a:r>
          </a:p>
        </p:txBody>
      </p:sp>
      <p:sp>
        <p:nvSpPr>
          <p:cNvPr id="3" name="Content Placeholder 2">
            <a:extLst>
              <a:ext uri="{FF2B5EF4-FFF2-40B4-BE49-F238E27FC236}">
                <a16:creationId xmlns:a16="http://schemas.microsoft.com/office/drawing/2014/main" id="{86E17E34-5D61-2CDA-4291-FF08DD2648C3}"/>
              </a:ext>
            </a:extLst>
          </p:cNvPr>
          <p:cNvSpPr>
            <a:spLocks noGrp="1"/>
          </p:cNvSpPr>
          <p:nvPr>
            <p:ph idx="1"/>
          </p:nvPr>
        </p:nvSpPr>
        <p:spPr>
          <a:xfrm>
            <a:off x="190500" y="2139696"/>
            <a:ext cx="11658600" cy="3029204"/>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Assimilation and Deacons must work together.</a:t>
            </a:r>
          </a:p>
          <a:p>
            <a:r>
              <a:rPr lang="en-US" sz="3200" dirty="0">
                <a:latin typeface="Times New Roman" panose="02020603050405020304" pitchFamily="18" charset="0"/>
                <a:cs typeface="Times New Roman" panose="02020603050405020304" pitchFamily="18" charset="0"/>
              </a:rPr>
              <a:t>Discipleship and Christian Education create effective educational opportunities together.</a:t>
            </a:r>
          </a:p>
          <a:p>
            <a:r>
              <a:rPr lang="en-US" sz="3200" dirty="0">
                <a:latin typeface="Times New Roman" panose="02020603050405020304" pitchFamily="18" charset="0"/>
                <a:cs typeface="Times New Roman" panose="02020603050405020304" pitchFamily="18" charset="0"/>
              </a:rPr>
              <a:t>Outreach is able to create momentum through partnership with Community Building ministries.</a:t>
            </a:r>
          </a:p>
          <a:p>
            <a:pPr marL="0" indent="0">
              <a:buNone/>
            </a:pPr>
            <a:endParaRPr lang="en-US" sz="3200" dirty="0">
              <a:latin typeface="Times New Roman" panose="02020603050405020304" pitchFamily="18" charset="0"/>
              <a:cs typeface="Times New Roman" panose="02020603050405020304" pitchFamily="18" charset="0"/>
            </a:endParaRPr>
          </a:p>
        </p:txBody>
      </p:sp>
      <p:pic>
        <p:nvPicPr>
          <p:cNvPr id="4" name="Picture 3" descr="A red circle with white text&#10;&#10;AI-generated content may be incorrect.">
            <a:extLst>
              <a:ext uri="{FF2B5EF4-FFF2-40B4-BE49-F238E27FC236}">
                <a16:creationId xmlns:a16="http://schemas.microsoft.com/office/drawing/2014/main" id="{02CFEFD3-ABE8-E4F6-FAA7-68C1A91DE683}"/>
              </a:ext>
            </a:extLst>
          </p:cNvPr>
          <p:cNvPicPr>
            <a:picLocks noChangeAspect="1"/>
          </p:cNvPicPr>
          <p:nvPr/>
        </p:nvPicPr>
        <p:blipFill>
          <a:blip r:embed="rId2">
            <a:grayscl/>
          </a:blip>
          <a:stretch>
            <a:fillRect/>
          </a:stretch>
        </p:blipFill>
        <p:spPr>
          <a:xfrm>
            <a:off x="-37476" y="-4305"/>
            <a:ext cx="1524000" cy="1524000"/>
          </a:xfrm>
          <a:prstGeom prst="rect">
            <a:avLst/>
          </a:prstGeom>
        </p:spPr>
      </p:pic>
    </p:spTree>
    <p:extLst>
      <p:ext uri="{BB962C8B-B14F-4D97-AF65-F5344CB8AC3E}">
        <p14:creationId xmlns:p14="http://schemas.microsoft.com/office/powerpoint/2010/main" val="1067733348"/>
      </p:ext>
    </p:extLst>
  </p:cSld>
  <p:clrMapOvr>
    <a:masterClrMapping/>
  </p:clrMapOvr>
</p:sld>
</file>

<file path=ppt/theme/theme1.xml><?xml version="1.0" encoding="utf-8"?>
<a:theme xmlns:a="http://schemas.openxmlformats.org/drawingml/2006/main" name="SwellVTI">
  <a:themeElements>
    <a:clrScheme name="AnalogousFromRegularSeed_2SEEDS">
      <a:dk1>
        <a:srgbClr val="000000"/>
      </a:dk1>
      <a:lt1>
        <a:srgbClr val="FFFFFF"/>
      </a:lt1>
      <a:dk2>
        <a:srgbClr val="23323E"/>
      </a:dk2>
      <a:lt2>
        <a:srgbClr val="E8E3E2"/>
      </a:lt2>
      <a:accent1>
        <a:srgbClr val="3B94B1"/>
      </a:accent1>
      <a:accent2>
        <a:srgbClr val="46B4A1"/>
      </a:accent2>
      <a:accent3>
        <a:srgbClr val="4D74C3"/>
      </a:accent3>
      <a:accent4>
        <a:srgbClr val="B13B58"/>
      </a:accent4>
      <a:accent5>
        <a:srgbClr val="C3604D"/>
      </a:accent5>
      <a:accent6>
        <a:srgbClr val="B1803B"/>
      </a:accent6>
      <a:hlink>
        <a:srgbClr val="BF5F3F"/>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ellVTI" id="{8361A04D-931A-43DC-973B-1B0B1DD5DECC}" vid="{6DDB23E8-D18E-4BDA-98D6-324466149EBD}"/>
    </a:ext>
  </a:extLst>
</a:theme>
</file>

<file path=docProps/app.xml><?xml version="1.0" encoding="utf-8"?>
<Properties xmlns="http://schemas.openxmlformats.org/officeDocument/2006/extended-properties" xmlns:vt="http://schemas.openxmlformats.org/officeDocument/2006/docPropsVTypes">
  <Template>Parcel</Template>
  <TotalTime>1116</TotalTime>
  <Words>1249</Words>
  <Application>Microsoft Macintosh PowerPoint</Application>
  <PresentationFormat>Widescreen</PresentationFormat>
  <Paragraphs>87</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Neue Haas Grotesk Text Pro</vt:lpstr>
      <vt:lpstr>Times New Roman</vt:lpstr>
      <vt:lpstr>SwellVTI</vt:lpstr>
      <vt:lpstr>Let’s Get Organized!</vt:lpstr>
      <vt:lpstr>Ministry Umbrellas</vt:lpstr>
      <vt:lpstr>Roles &amp; Responsibilities</vt:lpstr>
      <vt:lpstr>Roles &amp; Responsibilities</vt:lpstr>
      <vt:lpstr>Roles &amp; Responsibilities</vt:lpstr>
      <vt:lpstr>Collaboration</vt:lpstr>
      <vt:lpstr>Know Your Role</vt:lpstr>
      <vt:lpstr>Collaboration</vt:lpstr>
      <vt:lpstr>Teamwork is Required!</vt:lpstr>
      <vt:lpstr>Teamwork is Required!</vt:lpstr>
      <vt:lpstr>Teamwork is Required!</vt:lpstr>
      <vt:lpstr>Know Your Umbrella (Worth)</vt:lpstr>
      <vt:lpstr>Financial Practices</vt:lpstr>
      <vt:lpstr>How Do Requisitions Work?</vt:lpstr>
      <vt:lpstr>How Do Requisitions Work?</vt:lpstr>
      <vt:lpstr>How Do Requisitions Work?</vt:lpstr>
      <vt:lpstr>Standard Operating Procedures</vt:lpstr>
      <vt:lpstr>Access to the Building</vt:lpstr>
      <vt:lpstr>Access to the Building</vt:lpstr>
      <vt:lpstr>Facility Usage</vt:lpstr>
      <vt:lpstr>Facility Usage</vt:lpstr>
      <vt:lpstr>Facility Usage</vt:lpstr>
      <vt:lpstr>Misinterpretation of  Vision &amp; Direction</vt:lpstr>
      <vt:lpstr>Misinterpretation of  Vision &amp; Direction</vt:lpstr>
      <vt:lpstr>Misinterpretation of  Vision &amp; Direction</vt:lpstr>
      <vt:lpstr>Fifteenth Avenue Marketing</vt:lpstr>
      <vt:lpstr>Fifteenth Avenue Marketing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Jalen Oliver</dc:creator>
  <cp:lastModifiedBy>Jalen Oliver</cp:lastModifiedBy>
  <cp:revision>2</cp:revision>
  <dcterms:created xsi:type="dcterms:W3CDTF">2025-01-17T21:06:41Z</dcterms:created>
  <dcterms:modified xsi:type="dcterms:W3CDTF">2025-01-18T15:42:50Z</dcterms:modified>
</cp:coreProperties>
</file>